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0"/>
  </p:notesMasterIdLst>
  <p:sldIdLst>
    <p:sldId id="256" r:id="rId2"/>
    <p:sldId id="296" r:id="rId3"/>
    <p:sldId id="297" r:id="rId4"/>
    <p:sldId id="276" r:id="rId5"/>
    <p:sldId id="277" r:id="rId6"/>
    <p:sldId id="291" r:id="rId7"/>
    <p:sldId id="293" r:id="rId8"/>
    <p:sldId id="278" r:id="rId9"/>
    <p:sldId id="287" r:id="rId10"/>
    <p:sldId id="279" r:id="rId11"/>
    <p:sldId id="263" r:id="rId12"/>
    <p:sldId id="275" r:id="rId13"/>
    <p:sldId id="280" r:id="rId14"/>
    <p:sldId id="281" r:id="rId15"/>
    <p:sldId id="282" r:id="rId16"/>
    <p:sldId id="283" r:id="rId17"/>
    <p:sldId id="272" r:id="rId18"/>
    <p:sldId id="284" r:id="rId19"/>
    <p:sldId id="285" r:id="rId20"/>
    <p:sldId id="294" r:id="rId21"/>
    <p:sldId id="298" r:id="rId22"/>
    <p:sldId id="301" r:id="rId23"/>
    <p:sldId id="299" r:id="rId24"/>
    <p:sldId id="288" r:id="rId25"/>
    <p:sldId id="290" r:id="rId26"/>
    <p:sldId id="286" r:id="rId27"/>
    <p:sldId id="295" r:id="rId28"/>
    <p:sldId id="292" r:id="rId29"/>
  </p:sldIdLst>
  <p:sldSz cx="9144000" cy="5143500" type="screen16x9"/>
  <p:notesSz cx="6858000" cy="9144000"/>
  <p:embeddedFontLst>
    <p:embeddedFont>
      <p:font typeface="Open Sans" panose="020B06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A26"/>
    <a:srgbClr val="FFFFFF"/>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116ff6f5658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116ff6f5658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328883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764248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384491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4778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688005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821930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3924710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581904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492019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a:extLst>
            <a:ext uri="{FF2B5EF4-FFF2-40B4-BE49-F238E27FC236}">
              <a16:creationId xmlns:a16="http://schemas.microsoft.com/office/drawing/2014/main" id="{F79EC482-EC47-3270-98BB-1B642CA57E65}"/>
            </a:ext>
          </a:extLst>
        </p:cNvPr>
        <p:cNvGrpSpPr/>
        <p:nvPr/>
      </p:nvGrpSpPr>
      <p:grpSpPr>
        <a:xfrm>
          <a:off x="0" y="0"/>
          <a:ext cx="0" cy="0"/>
          <a:chOff x="0" y="0"/>
          <a:chExt cx="0" cy="0"/>
        </a:xfrm>
      </p:grpSpPr>
      <p:sp>
        <p:nvSpPr>
          <p:cNvPr id="47" name="Google Shape;47;g242a6472246_0_0:notes">
            <a:extLst>
              <a:ext uri="{FF2B5EF4-FFF2-40B4-BE49-F238E27FC236}">
                <a16:creationId xmlns:a16="http://schemas.microsoft.com/office/drawing/2014/main" id="{8AE58969-773B-3C93-A7AD-B439AB56C2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a:extLst>
              <a:ext uri="{FF2B5EF4-FFF2-40B4-BE49-F238E27FC236}">
                <a16:creationId xmlns:a16="http://schemas.microsoft.com/office/drawing/2014/main" id="{9BA07598-5645-456B-BF77-EF7C104570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405737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a:extLst>
            <a:ext uri="{FF2B5EF4-FFF2-40B4-BE49-F238E27FC236}">
              <a16:creationId xmlns:a16="http://schemas.microsoft.com/office/drawing/2014/main" id="{2CB9BAE5-EE66-E783-16D1-C9B9DD4CABA7}"/>
            </a:ext>
          </a:extLst>
        </p:cNvPr>
        <p:cNvGrpSpPr/>
        <p:nvPr/>
      </p:nvGrpSpPr>
      <p:grpSpPr>
        <a:xfrm>
          <a:off x="0" y="0"/>
          <a:ext cx="0" cy="0"/>
          <a:chOff x="0" y="0"/>
          <a:chExt cx="0" cy="0"/>
        </a:xfrm>
      </p:grpSpPr>
      <p:sp>
        <p:nvSpPr>
          <p:cNvPr id="47" name="Google Shape;47;g242a6472246_0_0:notes">
            <a:extLst>
              <a:ext uri="{FF2B5EF4-FFF2-40B4-BE49-F238E27FC236}">
                <a16:creationId xmlns:a16="http://schemas.microsoft.com/office/drawing/2014/main" id="{F8CB165F-88F6-06BA-962F-C424350844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a:extLst>
              <a:ext uri="{FF2B5EF4-FFF2-40B4-BE49-F238E27FC236}">
                <a16:creationId xmlns:a16="http://schemas.microsoft.com/office/drawing/2014/main" id="{EE6BA25C-942D-7EC3-A77A-709A47EFF3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4160361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484187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536905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021683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a:extLst>
            <a:ext uri="{FF2B5EF4-FFF2-40B4-BE49-F238E27FC236}">
              <a16:creationId xmlns:a16="http://schemas.microsoft.com/office/drawing/2014/main" id="{DD23E221-E12C-D5DE-A318-0B6C701294B8}"/>
            </a:ext>
          </a:extLst>
        </p:cNvPr>
        <p:cNvGrpSpPr/>
        <p:nvPr/>
      </p:nvGrpSpPr>
      <p:grpSpPr>
        <a:xfrm>
          <a:off x="0" y="0"/>
          <a:ext cx="0" cy="0"/>
          <a:chOff x="0" y="0"/>
          <a:chExt cx="0" cy="0"/>
        </a:xfrm>
      </p:grpSpPr>
      <p:sp>
        <p:nvSpPr>
          <p:cNvPr id="47" name="Google Shape;47;g242a6472246_0_0:notes">
            <a:extLst>
              <a:ext uri="{FF2B5EF4-FFF2-40B4-BE49-F238E27FC236}">
                <a16:creationId xmlns:a16="http://schemas.microsoft.com/office/drawing/2014/main" id="{320C7C29-A8C2-C700-2535-E4B05DEA90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a:extLst>
              <a:ext uri="{FF2B5EF4-FFF2-40B4-BE49-F238E27FC236}">
                <a16:creationId xmlns:a16="http://schemas.microsoft.com/office/drawing/2014/main" id="{536B035A-97A8-85E8-470E-19A716903A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41464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66939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99703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16237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NZ" dirty="0">
                <a:solidFill>
                  <a:schemeClr val="dk1"/>
                </a:solidFill>
              </a:rPr>
              <a:t>Moana Connect and FERNZ at differing stages of test hub onboarding</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4291241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5604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72699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NZ" dirty="0">
                <a:solidFill>
                  <a:schemeClr val="dk1"/>
                </a:solidFill>
              </a:rPr>
              <a:t>Once you have your </a:t>
            </a:r>
            <a:r>
              <a:rPr lang="en-NZ" dirty="0" err="1">
                <a:solidFill>
                  <a:schemeClr val="dk1"/>
                </a:solidFill>
              </a:rPr>
              <a:t>api</a:t>
            </a:r>
            <a:r>
              <a:rPr lang="en-NZ" dirty="0">
                <a:solidFill>
                  <a:schemeClr val="dk1"/>
                </a:solidFill>
              </a:rPr>
              <a:t> credentials</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13498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TITLE_1">
    <p:spTree>
      <p:nvGrpSpPr>
        <p:cNvPr id="1" name="Shape 14"/>
        <p:cNvGrpSpPr/>
        <p:nvPr/>
      </p:nvGrpSpPr>
      <p:grpSpPr>
        <a:xfrm>
          <a:off x="0" y="0"/>
          <a:ext cx="0" cy="0"/>
          <a:chOff x="0" y="0"/>
          <a:chExt cx="0" cy="0"/>
        </a:xfrm>
      </p:grpSpPr>
      <p:sp>
        <p:nvSpPr>
          <p:cNvPr id="15" name="Google Shape;15;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title"/>
          </p:nvPr>
        </p:nvSpPr>
        <p:spPr>
          <a:xfrm>
            <a:off x="594360" y="4773168"/>
            <a:ext cx="2906400" cy="2247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ront cover">
  <p:cSld name="CUSTOM">
    <p:bg>
      <p:bgPr>
        <a:solidFill>
          <a:srgbClr val="003449"/>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4117700" y="1132900"/>
            <a:ext cx="908579" cy="908579"/>
          </a:xfrm>
          <a:prstGeom prst="rect">
            <a:avLst/>
          </a:prstGeom>
          <a:noFill/>
          <a:ln>
            <a:noFill/>
          </a:ln>
        </p:spPr>
      </p:pic>
      <p:sp>
        <p:nvSpPr>
          <p:cNvPr id="19" name="Google Shape;19;p4"/>
          <p:cNvSpPr txBox="1">
            <a:spLocks noGrp="1"/>
          </p:cNvSpPr>
          <p:nvPr>
            <p:ph type="title"/>
          </p:nvPr>
        </p:nvSpPr>
        <p:spPr>
          <a:xfrm>
            <a:off x="274325" y="2241050"/>
            <a:ext cx="8442300" cy="601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subTitle" idx="1"/>
          </p:nvPr>
        </p:nvSpPr>
        <p:spPr>
          <a:xfrm>
            <a:off x="464950" y="2926080"/>
            <a:ext cx="8154600" cy="2382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rgbClr val="A6CE39"/>
              </a:buClr>
              <a:buSzPts val="1400"/>
              <a:buFont typeface="Open Sans"/>
              <a:buNone/>
              <a:defRPr i="1">
                <a:solidFill>
                  <a:srgbClr val="A6CE39"/>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A6CE39"/>
                </a:solidFill>
                <a:latin typeface="Open Sans"/>
                <a:ea typeface="Open Sans"/>
                <a:cs typeface="Open Sans"/>
                <a:sym typeface="Open Sans"/>
              </a:defRPr>
            </a:lvl1pPr>
            <a:lvl2pPr lvl="1">
              <a:buNone/>
              <a:defRPr sz="1300">
                <a:solidFill>
                  <a:srgbClr val="A6CE39"/>
                </a:solidFill>
                <a:latin typeface="Open Sans"/>
                <a:ea typeface="Open Sans"/>
                <a:cs typeface="Open Sans"/>
                <a:sym typeface="Open Sans"/>
              </a:defRPr>
            </a:lvl2pPr>
            <a:lvl3pPr lvl="2">
              <a:buNone/>
              <a:defRPr sz="1300">
                <a:solidFill>
                  <a:srgbClr val="A6CE39"/>
                </a:solidFill>
                <a:latin typeface="Open Sans"/>
                <a:ea typeface="Open Sans"/>
                <a:cs typeface="Open Sans"/>
                <a:sym typeface="Open Sans"/>
              </a:defRPr>
            </a:lvl3pPr>
            <a:lvl4pPr lvl="3">
              <a:buNone/>
              <a:defRPr sz="1300">
                <a:solidFill>
                  <a:srgbClr val="A6CE39"/>
                </a:solidFill>
                <a:latin typeface="Open Sans"/>
                <a:ea typeface="Open Sans"/>
                <a:cs typeface="Open Sans"/>
                <a:sym typeface="Open Sans"/>
              </a:defRPr>
            </a:lvl4pPr>
            <a:lvl5pPr lvl="4">
              <a:buNone/>
              <a:defRPr sz="1300">
                <a:solidFill>
                  <a:srgbClr val="A6CE39"/>
                </a:solidFill>
                <a:latin typeface="Open Sans"/>
                <a:ea typeface="Open Sans"/>
                <a:cs typeface="Open Sans"/>
                <a:sym typeface="Open Sans"/>
              </a:defRPr>
            </a:lvl5pPr>
            <a:lvl6pPr lvl="5">
              <a:buNone/>
              <a:defRPr sz="1300">
                <a:solidFill>
                  <a:srgbClr val="A6CE39"/>
                </a:solidFill>
                <a:latin typeface="Open Sans"/>
                <a:ea typeface="Open Sans"/>
                <a:cs typeface="Open Sans"/>
                <a:sym typeface="Open Sans"/>
              </a:defRPr>
            </a:lvl6pPr>
            <a:lvl7pPr lvl="6">
              <a:buNone/>
              <a:defRPr sz="1300">
                <a:solidFill>
                  <a:srgbClr val="A6CE39"/>
                </a:solidFill>
                <a:latin typeface="Open Sans"/>
                <a:ea typeface="Open Sans"/>
                <a:cs typeface="Open Sans"/>
                <a:sym typeface="Open Sans"/>
              </a:defRPr>
            </a:lvl7pPr>
            <a:lvl8pPr lvl="7">
              <a:buNone/>
              <a:defRPr sz="1300">
                <a:solidFill>
                  <a:srgbClr val="A6CE39"/>
                </a:solidFill>
                <a:latin typeface="Open Sans"/>
                <a:ea typeface="Open Sans"/>
                <a:cs typeface="Open Sans"/>
                <a:sym typeface="Open Sans"/>
              </a:defRPr>
            </a:lvl8pPr>
            <a:lvl9pPr lvl="8">
              <a:buNone/>
              <a:defRPr sz="1300">
                <a:solidFill>
                  <a:srgbClr val="A6CE3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74320" y="274320"/>
            <a:ext cx="8706000" cy="51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03449"/>
              </a:buClr>
              <a:buSzPts val="2400"/>
              <a:buFont typeface="Open Sans"/>
              <a:buNone/>
              <a:defRPr sz="2400" b="1">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a:endParaRPr/>
          </a:p>
        </p:txBody>
      </p:sp>
      <p:sp>
        <p:nvSpPr>
          <p:cNvPr id="27" name="Google Shape;27;p6"/>
          <p:cNvSpPr txBox="1">
            <a:spLocks noGrp="1"/>
          </p:cNvSpPr>
          <p:nvPr>
            <p:ph type="body" idx="1"/>
          </p:nvPr>
        </p:nvSpPr>
        <p:spPr>
          <a:xfrm>
            <a:off x="274320" y="1005840"/>
            <a:ext cx="8401800" cy="34155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marL="914400" lvl="1"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marL="1371600" lvl="2"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marL="1828800" lvl="3"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marL="2286000" lvl="4"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marL="2743200" lvl="5"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marL="3200400" lvl="6"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marL="3657600" lvl="7"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marL="4114800" lvl="8" indent="-317500" rtl="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a:endParaRPr/>
          </a:p>
        </p:txBody>
      </p:sp>
      <p:sp>
        <p:nvSpPr>
          <p:cNvPr id="28" name="Google Shape;2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9"/>
        <p:cNvGrpSpPr/>
        <p:nvPr/>
      </p:nvGrpSpPr>
      <p:grpSpPr>
        <a:xfrm>
          <a:off x="0" y="0"/>
          <a:ext cx="0" cy="0"/>
          <a:chOff x="0" y="0"/>
          <a:chExt cx="0" cy="0"/>
        </a:xfrm>
      </p:grpSpPr>
      <p:sp>
        <p:nvSpPr>
          <p:cNvPr id="30" name="Google Shape;30;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A4CD39"/>
        </a:solid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969264" y="1913400"/>
            <a:ext cx="7315200" cy="685800"/>
          </a:xfrm>
          <a:prstGeom prst="rect">
            <a:avLst/>
          </a:prstGeom>
          <a:noFill/>
          <a:ln>
            <a:noFill/>
          </a:ln>
        </p:spPr>
        <p:txBody>
          <a:bodyPr spcFirstLastPara="1" wrap="square" lIns="91475" tIns="91475" rIns="91475" bIns="91475" anchor="b" anchorCtr="0">
            <a:noAutofit/>
          </a:bodyPr>
          <a:lstStyle>
            <a:lvl1pPr marR="0" lvl="0" algn="l" rtl="0">
              <a:lnSpc>
                <a:spcPct val="90909"/>
              </a:lnSpc>
              <a:spcBef>
                <a:spcPts val="0"/>
              </a:spcBef>
              <a:spcAft>
                <a:spcPts val="0"/>
              </a:spcAft>
              <a:buClr>
                <a:schemeClr val="lt1"/>
              </a:buClr>
              <a:buSzPts val="4300"/>
              <a:buFont typeface="Calibri"/>
              <a:buNone/>
              <a:defRPr sz="43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8"/>
          <p:cNvSpPr txBox="1">
            <a:spLocks noGrp="1"/>
          </p:cNvSpPr>
          <p:nvPr>
            <p:ph type="body" idx="1"/>
          </p:nvPr>
        </p:nvSpPr>
        <p:spPr>
          <a:xfrm>
            <a:off x="969264" y="2667780"/>
            <a:ext cx="7315200" cy="1200300"/>
          </a:xfrm>
          <a:prstGeom prst="rect">
            <a:avLst/>
          </a:prstGeom>
          <a:noFill/>
          <a:ln>
            <a:noFill/>
          </a:ln>
        </p:spPr>
        <p:txBody>
          <a:bodyPr spcFirstLastPara="1" wrap="square" lIns="91475" tIns="91475" rIns="91475" bIns="91475" anchor="t" anchorCtr="0">
            <a:noAutofit/>
          </a:bodyPr>
          <a:lstStyle>
            <a:lvl1pPr marL="457200" marR="0" lvl="0" indent="-228600" algn="l" rtl="0">
              <a:lnSpc>
                <a:spcPct val="100000"/>
              </a:lnSpc>
              <a:spcBef>
                <a:spcPts val="900"/>
              </a:spcBef>
              <a:spcAft>
                <a:spcPts val="0"/>
              </a:spcAft>
              <a:buClr>
                <a:srgbClr val="FFFFFF"/>
              </a:buClr>
              <a:buSzPts val="2500"/>
              <a:buFont typeface="Arial"/>
              <a:buNone/>
              <a:defRPr sz="2500" b="0" i="0" u="none" strike="noStrike" cap="none">
                <a:solidFill>
                  <a:srgbClr val="FFFFFF"/>
                </a:solidFill>
                <a:latin typeface="Open Sans"/>
                <a:ea typeface="Open Sans"/>
                <a:cs typeface="Open Sans"/>
                <a:sym typeface="Open Sans"/>
              </a:defRPr>
            </a:lvl1pPr>
            <a:lvl2pPr marL="914400" marR="0" lvl="1" indent="-228600" algn="l" rtl="0">
              <a:lnSpc>
                <a:spcPct val="100000"/>
              </a:lnSpc>
              <a:spcBef>
                <a:spcPts val="600"/>
              </a:spcBef>
              <a:spcAft>
                <a:spcPts val="0"/>
              </a:spcAft>
              <a:buClr>
                <a:srgbClr val="FFFFFF"/>
              </a:buClr>
              <a:buSzPts val="1800"/>
              <a:buFont typeface="Arial"/>
              <a:buNone/>
              <a:defRPr sz="1800" b="0" i="0" u="none" strike="noStrike" cap="none">
                <a:solidFill>
                  <a:srgbClr val="FFFFFF"/>
                </a:solidFill>
                <a:latin typeface="Open Sans"/>
                <a:ea typeface="Open Sans"/>
                <a:cs typeface="Open Sans"/>
                <a:sym typeface="Open Sans"/>
              </a:defRPr>
            </a:lvl2pPr>
            <a:lvl3pPr marL="1371600" marR="0" lvl="2" indent="-228600" algn="l" rtl="0">
              <a:lnSpc>
                <a:spcPct val="100000"/>
              </a:lnSpc>
              <a:spcBef>
                <a:spcPts val="600"/>
              </a:spcBef>
              <a:spcAft>
                <a:spcPts val="0"/>
              </a:spcAft>
              <a:buClr>
                <a:srgbClr val="FFFFFF"/>
              </a:buClr>
              <a:buSzPts val="1500"/>
              <a:buFont typeface="Arial"/>
              <a:buNone/>
              <a:defRPr sz="1500" b="0" i="0" u="none" strike="noStrike" cap="none">
                <a:solidFill>
                  <a:srgbClr val="FFFFFF"/>
                </a:solidFill>
                <a:latin typeface="Open Sans"/>
                <a:ea typeface="Open Sans"/>
                <a:cs typeface="Open Sans"/>
                <a:sym typeface="Open Sans"/>
              </a:defRPr>
            </a:lvl3pPr>
            <a:lvl4pPr marL="1828800" marR="0" lvl="3" indent="-228600" algn="l" rtl="0">
              <a:lnSpc>
                <a:spcPct val="100000"/>
              </a:lnSpc>
              <a:spcBef>
                <a:spcPts val="600"/>
              </a:spcBef>
              <a:spcAft>
                <a:spcPts val="0"/>
              </a:spcAft>
              <a:buClr>
                <a:srgbClr val="FFFFFF"/>
              </a:buClr>
              <a:buSzPts val="1500"/>
              <a:buFont typeface="Arial"/>
              <a:buNone/>
              <a:defRPr sz="1500" b="0" i="0" u="none" strike="noStrike" cap="none">
                <a:solidFill>
                  <a:srgbClr val="FFFFFF"/>
                </a:solidFill>
                <a:latin typeface="Open Sans"/>
                <a:ea typeface="Open Sans"/>
                <a:cs typeface="Open Sans"/>
                <a:sym typeface="Open Sans"/>
              </a:defRPr>
            </a:lvl4pPr>
            <a:lvl5pPr marL="2286000" marR="0" lvl="4" indent="-228600" algn="l" rtl="0">
              <a:lnSpc>
                <a:spcPct val="100000"/>
              </a:lnSpc>
              <a:spcBef>
                <a:spcPts val="600"/>
              </a:spcBef>
              <a:spcAft>
                <a:spcPts val="0"/>
              </a:spcAft>
              <a:buClr>
                <a:srgbClr val="FFFFFF"/>
              </a:buClr>
              <a:buSzPts val="1500"/>
              <a:buFont typeface="Arial"/>
              <a:buNone/>
              <a:defRPr sz="1500" b="0" i="0" u="none" strike="noStrike" cap="none">
                <a:solidFill>
                  <a:srgbClr val="FFFFFF"/>
                </a:solidFill>
                <a:latin typeface="Open Sans"/>
                <a:ea typeface="Open Sans"/>
                <a:cs typeface="Open Sans"/>
                <a:sym typeface="Open Sans"/>
              </a:defRPr>
            </a:lvl5pPr>
            <a:lvl6pPr marL="2743200" marR="0" lvl="5" indent="-228600" algn="l" rtl="0">
              <a:lnSpc>
                <a:spcPct val="90000"/>
              </a:lnSpc>
              <a:spcBef>
                <a:spcPts val="600"/>
              </a:spcBef>
              <a:spcAft>
                <a:spcPts val="0"/>
              </a:spcAft>
              <a:buClr>
                <a:srgbClr val="FFFFFF"/>
              </a:buClr>
              <a:buSzPts val="1500"/>
              <a:buFont typeface="Arial"/>
              <a:buNone/>
              <a:defRPr sz="1500" b="0" i="0" u="none" strike="noStrike" cap="none">
                <a:solidFill>
                  <a:srgbClr val="FFFFFF"/>
                </a:solidFill>
                <a:latin typeface="Calibri"/>
                <a:ea typeface="Calibri"/>
                <a:cs typeface="Calibri"/>
                <a:sym typeface="Calibri"/>
              </a:defRPr>
            </a:lvl6pPr>
            <a:lvl7pPr marL="3200400" marR="0" lvl="6" indent="-228600" algn="l" rtl="0">
              <a:lnSpc>
                <a:spcPct val="90000"/>
              </a:lnSpc>
              <a:spcBef>
                <a:spcPts val="600"/>
              </a:spcBef>
              <a:spcAft>
                <a:spcPts val="0"/>
              </a:spcAft>
              <a:buClr>
                <a:srgbClr val="FFFFFF"/>
              </a:buClr>
              <a:buSzPts val="1500"/>
              <a:buFont typeface="Arial"/>
              <a:buNone/>
              <a:defRPr sz="1500" b="0" i="0" u="none" strike="noStrike" cap="none">
                <a:solidFill>
                  <a:srgbClr val="FFFFFF"/>
                </a:solidFill>
                <a:latin typeface="Calibri"/>
                <a:ea typeface="Calibri"/>
                <a:cs typeface="Calibri"/>
                <a:sym typeface="Calibri"/>
              </a:defRPr>
            </a:lvl7pPr>
            <a:lvl8pPr marL="3657600" marR="0" lvl="7" indent="-228600" algn="l" rtl="0">
              <a:lnSpc>
                <a:spcPct val="90000"/>
              </a:lnSpc>
              <a:spcBef>
                <a:spcPts val="600"/>
              </a:spcBef>
              <a:spcAft>
                <a:spcPts val="0"/>
              </a:spcAft>
              <a:buClr>
                <a:srgbClr val="FFFFFF"/>
              </a:buClr>
              <a:buSzPts val="1500"/>
              <a:buFont typeface="Arial"/>
              <a:buNone/>
              <a:defRPr sz="1500" b="0" i="0" u="none" strike="noStrike" cap="none">
                <a:solidFill>
                  <a:srgbClr val="FFFFFF"/>
                </a:solidFill>
                <a:latin typeface="Calibri"/>
                <a:ea typeface="Calibri"/>
                <a:cs typeface="Calibri"/>
                <a:sym typeface="Calibri"/>
              </a:defRPr>
            </a:lvl8pPr>
            <a:lvl9pPr marL="4114800" marR="0" lvl="8" indent="-228600" algn="l" rtl="0">
              <a:lnSpc>
                <a:spcPct val="90000"/>
              </a:lnSpc>
              <a:spcBef>
                <a:spcPts val="600"/>
              </a:spcBef>
              <a:spcAft>
                <a:spcPts val="0"/>
              </a:spcAft>
              <a:buClr>
                <a:srgbClr val="FFFFFF"/>
              </a:buClr>
              <a:buSzPts val="1500"/>
              <a:buFont typeface="Arial"/>
              <a:buNone/>
              <a:defRPr sz="15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34"/>
        <p:cNvGrpSpPr/>
        <p:nvPr/>
      </p:nvGrpSpPr>
      <p:grpSpPr>
        <a:xfrm>
          <a:off x="0" y="0"/>
          <a:ext cx="0" cy="0"/>
          <a:chOff x="0" y="0"/>
          <a:chExt cx="0" cy="0"/>
        </a:xfrm>
      </p:grpSpPr>
      <p:pic>
        <p:nvPicPr>
          <p:cNvPr id="35" name="Google Shape;35;p9"/>
          <p:cNvPicPr preferRelativeResize="0"/>
          <p:nvPr/>
        </p:nvPicPr>
        <p:blipFill rotWithShape="1">
          <a:blip r:embed="rId2">
            <a:alphaModFix/>
          </a:blip>
          <a:srcRect/>
          <a:stretch/>
        </p:blipFill>
        <p:spPr>
          <a:xfrm>
            <a:off x="-321" y="0"/>
            <a:ext cx="914400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
        <p:cNvGrpSpPr/>
        <p:nvPr/>
      </p:nvGrpSpPr>
      <p:grpSpPr>
        <a:xfrm>
          <a:off x="0" y="0"/>
          <a:ext cx="0" cy="0"/>
          <a:chOff x="0" y="0"/>
          <a:chExt cx="0" cy="0"/>
        </a:xfrm>
      </p:grpSpPr>
      <p:sp>
        <p:nvSpPr>
          <p:cNvPr id="37" name="Google Shape;37;p10"/>
          <p:cNvSpPr txBox="1"/>
          <p:nvPr/>
        </p:nvSpPr>
        <p:spPr>
          <a:xfrm>
            <a:off x="2285980" y="2487377"/>
            <a:ext cx="4572000" cy="165000"/>
          </a:xfrm>
          <a:prstGeom prst="rect">
            <a:avLst/>
          </a:prstGeom>
          <a:noFill/>
          <a:ln>
            <a:noFill/>
          </a:ln>
        </p:spPr>
        <p:txBody>
          <a:bodyPr spcFirstLastPara="1" wrap="square" lIns="41575" tIns="20775" rIns="41575" bIns="20775" anchor="t" anchorCtr="0">
            <a:spAutoFit/>
          </a:bodyPr>
          <a:lstStyle/>
          <a:p>
            <a:pPr marL="0" marR="0" lvl="0" indent="0" algn="l" rtl="0">
              <a:spcBef>
                <a:spcPts val="0"/>
              </a:spcBef>
              <a:spcAft>
                <a:spcPts val="0"/>
              </a:spcAft>
              <a:buNone/>
            </a:pPr>
            <a:r>
              <a:rPr lang="en" sz="800" b="0" i="0" u="none" strike="noStrike" cap="none">
                <a:solidFill>
                  <a:schemeClr val="dk1"/>
                </a:solidFill>
                <a:latin typeface="Calibri"/>
                <a:ea typeface="Calibri"/>
                <a:cs typeface="Calibri"/>
                <a:sym typeface="Calibri"/>
              </a:rPr>
              <a:t>:\Grafica\Presentations\Orcid\backgrounds</a:t>
            </a:r>
            <a:endParaRPr sz="600"/>
          </a:p>
        </p:txBody>
      </p:sp>
      <p:pic>
        <p:nvPicPr>
          <p:cNvPr id="38" name="Google Shape;38;p10"/>
          <p:cNvPicPr preferRelativeResize="0"/>
          <p:nvPr/>
        </p:nvPicPr>
        <p:blipFill rotWithShape="1">
          <a:blip r:embed="rId2">
            <a:alphaModFix/>
          </a:blip>
          <a:srcRect/>
          <a:stretch/>
        </p:blipFill>
        <p:spPr>
          <a:xfrm>
            <a:off x="0" y="180"/>
            <a:ext cx="9143678" cy="51433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 name="Google Shape;7;p1"/>
          <p:cNvSpPr/>
          <p:nvPr/>
        </p:nvSpPr>
        <p:spPr>
          <a:xfrm>
            <a:off x="0" y="4576225"/>
            <a:ext cx="9144000" cy="567600"/>
          </a:xfrm>
          <a:prstGeom prst="rect">
            <a:avLst/>
          </a:prstGeom>
          <a:solidFill>
            <a:srgbClr val="7FA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p1"/>
          <p:cNvPicPr preferRelativeResize="0"/>
          <p:nvPr/>
        </p:nvPicPr>
        <p:blipFill>
          <a:blip r:embed="rId9">
            <a:alphaModFix/>
          </a:blip>
          <a:stretch>
            <a:fillRect/>
          </a:stretch>
        </p:blipFill>
        <p:spPr>
          <a:xfrm>
            <a:off x="274320" y="4727448"/>
            <a:ext cx="274320" cy="274320"/>
          </a:xfrm>
          <a:prstGeom prst="rect">
            <a:avLst/>
          </a:prstGeom>
          <a:noFill/>
          <a:ln>
            <a:noFill/>
          </a:ln>
        </p:spPr>
      </p:pic>
      <p:sp>
        <p:nvSpPr>
          <p:cNvPr id="9" name="Google Shape;9;p1"/>
          <p:cNvSpPr txBox="1">
            <a:spLocks noGrp="1"/>
          </p:cNvSpPr>
          <p:nvPr>
            <p:ph type="sldNum" idx="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canmail.trustwave.com/?c=7264&amp;d=4_HQ3Z7ZcJxDpkeGSGlFXgnXv6J86W1tBzR24BSPFQ&amp;u=https%3a%2f%2forcidhub%2eorg%2enz%2fadmin%2fviewmembers%2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royalsociety.org.nz/orcid-in-new-zealand/new-zealand-orcid-consortium/who-is-involved-with-the-new-zealand-orcid-consortium/new-zealand-orcid-hub/using-the-nz-orcid-hub/"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sandbox.orcid.org/0009-0005-8536-4309"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royalsociety.org.nz/orcid-in-new-zealand/new-zealand-orcid-consortium/who-is-involved-with-the-new-zealand-orcid-consortium/new-zealand-orcid-hub/using-the-nz-orcid-hub/" TargetMode="External"/><Relationship Id="rId7" Type="http://schemas.openxmlformats.org/officeDocument/2006/relationships/hyperlink" Target="https://test.orcidhub.org.nz/api-doc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docs.orcidhub.org.nz/en/latest/index.html" TargetMode="External"/><Relationship Id="rId5" Type="http://schemas.openxmlformats.org/officeDocument/2006/relationships/hyperlink" Target="https://www.royalsociety.org.nz/orcid-in-new-zealand/new-zealand-orcid-consortium/who-is-involved-with-the-new-zealand-orcid-consortium/new-zealand-orcid-hub/nz-orcid-hub-frequently-asked-questions/" TargetMode="External"/><Relationship Id="rId4" Type="http://schemas.openxmlformats.org/officeDocument/2006/relationships/hyperlink" Target="https://orcidhub.org.nz/faq"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274325" y="2241050"/>
            <a:ext cx="8442300" cy="60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NZ" sz="3200" dirty="0"/>
              <a:t>Using the NZ ORCID Hub</a:t>
            </a:r>
            <a:endParaRPr sz="3200" dirty="0"/>
          </a:p>
        </p:txBody>
      </p:sp>
      <p:sp>
        <p:nvSpPr>
          <p:cNvPr id="44" name="Google Shape;44;p11"/>
          <p:cNvSpPr txBox="1">
            <a:spLocks noGrp="1"/>
          </p:cNvSpPr>
          <p:nvPr>
            <p:ph type="subTitle" idx="1"/>
          </p:nvPr>
        </p:nvSpPr>
        <p:spPr>
          <a:xfrm>
            <a:off x="1970507" y="3401837"/>
            <a:ext cx="5202985" cy="238200"/>
          </a:xfrm>
          <a:prstGeom prst="rect">
            <a:avLst/>
          </a:prstGeom>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600" i="0" dirty="0">
                <a:solidFill>
                  <a:srgbClr val="A6CE39"/>
                </a:solidFill>
              </a:rPr>
              <a:t>New Zealand ORCID Consortium</a:t>
            </a:r>
          </a:p>
        </p:txBody>
      </p:sp>
      <p:sp>
        <p:nvSpPr>
          <p:cNvPr id="45" name="Google Shape;45;p11"/>
          <p:cNvSpPr txBox="1"/>
          <p:nvPr/>
        </p:nvSpPr>
        <p:spPr>
          <a:xfrm>
            <a:off x="596099" y="4676024"/>
            <a:ext cx="844229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lt1"/>
                </a:solidFill>
                <a:latin typeface="Open Sans"/>
                <a:ea typeface="Open Sans"/>
                <a:cs typeface="Open Sans"/>
                <a:sym typeface="Open Sans"/>
              </a:rPr>
              <a:t>Dr Alex Freemantle – Kaiārahi ORCID | ORCID Lead			0000-0002-0535-0662</a:t>
            </a:r>
            <a:endParaRPr b="1" dirty="0">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528014" y="200937"/>
            <a:ext cx="6329985" cy="5082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lang="en-NZ" sz="3200" dirty="0"/>
              <a:t>Onboarding to the Hub</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214185" y="709159"/>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NZ" sz="1600" dirty="0"/>
              <a:t>You will be sent an email invite to join the NZ ORCID Hub</a:t>
            </a:r>
          </a:p>
          <a:p>
            <a:pPr marL="285750" indent="-285750">
              <a:lnSpc>
                <a:spcPct val="150000"/>
              </a:lnSpc>
            </a:pPr>
            <a:r>
              <a:rPr lang="en-NZ" sz="1600" dirty="0"/>
              <a:t>Follow the link in that email and enter your API credentials into the </a:t>
            </a:r>
            <a:r>
              <a:rPr lang="en-NZ" sz="1600" b="1" dirty="0"/>
              <a:t>Organisation Confirmation Form</a:t>
            </a:r>
            <a:r>
              <a:rPr lang="en-NZ" sz="1600" dirty="0"/>
              <a:t>: </a:t>
            </a:r>
          </a:p>
          <a:p>
            <a:pPr marL="0" indent="0">
              <a:lnSpc>
                <a:spcPct val="150000"/>
              </a:lnSpc>
              <a:buNone/>
            </a:pPr>
            <a:endParaRPr sz="1700" dirty="0"/>
          </a:p>
        </p:txBody>
      </p:sp>
      <p:sp>
        <p:nvSpPr>
          <p:cNvPr id="11" name="TextBox 10">
            <a:extLst>
              <a:ext uri="{FF2B5EF4-FFF2-40B4-BE49-F238E27FC236}">
                <a16:creationId xmlns:a16="http://schemas.microsoft.com/office/drawing/2014/main" id="{B962113B-D6E6-2E93-6A70-BF5F135E22E0}"/>
              </a:ext>
            </a:extLst>
          </p:cNvPr>
          <p:cNvSpPr txBox="1"/>
          <p:nvPr/>
        </p:nvSpPr>
        <p:spPr>
          <a:xfrm>
            <a:off x="157377" y="2945037"/>
            <a:ext cx="2810718" cy="1600438"/>
          </a:xfrm>
          <a:prstGeom prst="rect">
            <a:avLst/>
          </a:prstGeom>
          <a:noFill/>
        </p:spPr>
        <p:txBody>
          <a:bodyPr wrap="square" rtlCol="0">
            <a:spAutoFit/>
          </a:bodyPr>
          <a:lstStyle/>
          <a:p>
            <a:r>
              <a:rPr lang="en-NZ" dirty="0">
                <a:latin typeface="Open Sans" panose="020B0606030504020204" pitchFamily="34" charset="0"/>
                <a:ea typeface="Open Sans" panose="020B0606030504020204" pitchFamily="34" charset="0"/>
                <a:cs typeface="Open Sans" panose="020B0606030504020204" pitchFamily="34" charset="0"/>
              </a:rPr>
              <a:t>Then, you will need to write an affiliation for yourself. </a:t>
            </a:r>
          </a:p>
          <a:p>
            <a:r>
              <a:rPr lang="en-NZ" dirty="0">
                <a:latin typeface="Open Sans" panose="020B0606030504020204" pitchFamily="34" charset="0"/>
                <a:ea typeface="Open Sans" panose="020B0606030504020204" pitchFamily="34" charset="0"/>
                <a:cs typeface="Open Sans" panose="020B0606030504020204" pitchFamily="34" charset="0"/>
              </a:rPr>
              <a:t>Go to </a:t>
            </a:r>
            <a:r>
              <a:rPr lang="en-NZ"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https://orcidhub.org.nz/admin/viewmembers/</a:t>
            </a:r>
            <a:r>
              <a:rPr lang="en-NZ" dirty="0">
                <a:latin typeface="Open Sans" panose="020B0606030504020204" pitchFamily="34" charset="0"/>
                <a:ea typeface="Open Sans" panose="020B0606030504020204" pitchFamily="34" charset="0"/>
                <a:cs typeface="Open Sans" panose="020B0606030504020204" pitchFamily="34" charset="0"/>
              </a:rPr>
              <a:t>, find yourself and edit your record to add employment.</a:t>
            </a:r>
          </a:p>
        </p:txBody>
      </p:sp>
      <p:grpSp>
        <p:nvGrpSpPr>
          <p:cNvPr id="7" name="Group 6">
            <a:extLst>
              <a:ext uri="{FF2B5EF4-FFF2-40B4-BE49-F238E27FC236}">
                <a16:creationId xmlns:a16="http://schemas.microsoft.com/office/drawing/2014/main" id="{2FF9F460-633B-B86D-0EDC-99C9A2C0C201}"/>
              </a:ext>
            </a:extLst>
          </p:cNvPr>
          <p:cNvGrpSpPr/>
          <p:nvPr/>
        </p:nvGrpSpPr>
        <p:grpSpPr>
          <a:xfrm>
            <a:off x="4137707" y="1541768"/>
            <a:ext cx="4535086" cy="3003707"/>
            <a:chOff x="4137707" y="1541768"/>
            <a:chExt cx="4535086" cy="3003707"/>
          </a:xfrm>
        </p:grpSpPr>
        <p:pic>
          <p:nvPicPr>
            <p:cNvPr id="3" name="Picture 2">
              <a:extLst>
                <a:ext uri="{FF2B5EF4-FFF2-40B4-BE49-F238E27FC236}">
                  <a16:creationId xmlns:a16="http://schemas.microsoft.com/office/drawing/2014/main" id="{AA3CD164-0DA5-A41E-9E84-856525ED800D}"/>
                </a:ext>
              </a:extLst>
            </p:cNvPr>
            <p:cNvPicPr>
              <a:picLocks noChangeAspect="1"/>
            </p:cNvPicPr>
            <p:nvPr/>
          </p:nvPicPr>
          <p:blipFill>
            <a:blip r:embed="rId4"/>
            <a:stretch>
              <a:fillRect/>
            </a:stretch>
          </p:blipFill>
          <p:spPr>
            <a:xfrm>
              <a:off x="4137707" y="1541768"/>
              <a:ext cx="4535086" cy="3003707"/>
            </a:xfrm>
            <a:prstGeom prst="rect">
              <a:avLst/>
            </a:prstGeom>
            <a:ln>
              <a:solidFill>
                <a:schemeClr val="tx1"/>
              </a:solidFill>
            </a:ln>
          </p:spPr>
        </p:pic>
        <p:sp>
          <p:nvSpPr>
            <p:cNvPr id="2" name="Rectangle 1">
              <a:extLst>
                <a:ext uri="{FF2B5EF4-FFF2-40B4-BE49-F238E27FC236}">
                  <a16:creationId xmlns:a16="http://schemas.microsoft.com/office/drawing/2014/main" id="{53401E70-E71A-2908-EF77-E17B8A018544}"/>
                </a:ext>
              </a:extLst>
            </p:cNvPr>
            <p:cNvSpPr/>
            <p:nvPr/>
          </p:nvSpPr>
          <p:spPr>
            <a:xfrm>
              <a:off x="4202206" y="3919818"/>
              <a:ext cx="295836" cy="8526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a:extLst>
                <a:ext uri="{FF2B5EF4-FFF2-40B4-BE49-F238E27FC236}">
                  <a16:creationId xmlns:a16="http://schemas.microsoft.com/office/drawing/2014/main" id="{35585A09-6029-0F00-373B-3F87E6D4D7BC}"/>
                </a:ext>
              </a:extLst>
            </p:cNvPr>
            <p:cNvSpPr/>
            <p:nvPr/>
          </p:nvSpPr>
          <p:spPr>
            <a:xfrm>
              <a:off x="4202206" y="4187762"/>
              <a:ext cx="369794" cy="8167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cxnSp>
        <p:nvCxnSpPr>
          <p:cNvPr id="8" name="Straight Arrow Connector 7">
            <a:extLst>
              <a:ext uri="{FF2B5EF4-FFF2-40B4-BE49-F238E27FC236}">
                <a16:creationId xmlns:a16="http://schemas.microsoft.com/office/drawing/2014/main" id="{0FCA4BD6-FC95-E20F-5B20-D147652DBC85}"/>
              </a:ext>
            </a:extLst>
          </p:cNvPr>
          <p:cNvCxnSpPr>
            <a:cxnSpLocks/>
          </p:cNvCxnSpPr>
          <p:nvPr/>
        </p:nvCxnSpPr>
        <p:spPr>
          <a:xfrm>
            <a:off x="3906370" y="2972710"/>
            <a:ext cx="295836" cy="8526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 name="Straight Arrow Connector 9">
            <a:extLst>
              <a:ext uri="{FF2B5EF4-FFF2-40B4-BE49-F238E27FC236}">
                <a16:creationId xmlns:a16="http://schemas.microsoft.com/office/drawing/2014/main" id="{B526546B-60B3-9FE1-48DF-022931BEE83C}"/>
              </a:ext>
            </a:extLst>
          </p:cNvPr>
          <p:cNvCxnSpPr>
            <a:cxnSpLocks/>
          </p:cNvCxnSpPr>
          <p:nvPr/>
        </p:nvCxnSpPr>
        <p:spPr>
          <a:xfrm>
            <a:off x="3906370" y="2675965"/>
            <a:ext cx="295836" cy="8526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4343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528015" y="200937"/>
            <a:ext cx="5829242" cy="1035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latin typeface="Open Sans"/>
                <a:ea typeface="Open Sans"/>
                <a:cs typeface="Open Sans"/>
                <a:sym typeface="Open Sans"/>
              </a:rPr>
              <a:t>NZ ORCID Hub</a:t>
            </a:r>
            <a:endParaRPr sz="1400" b="1" dirty="0">
              <a:latin typeface="Open Sans"/>
              <a:ea typeface="Open Sans"/>
              <a:cs typeface="Open Sans"/>
              <a:sym typeface="Open Sans"/>
            </a:endParaRPr>
          </a:p>
        </p:txBody>
      </p:sp>
      <p:pic>
        <p:nvPicPr>
          <p:cNvPr id="2" name="Picture 1">
            <a:extLst>
              <a:ext uri="{FF2B5EF4-FFF2-40B4-BE49-F238E27FC236}">
                <a16:creationId xmlns:a16="http://schemas.microsoft.com/office/drawing/2014/main" id="{F79B8399-73B4-19DB-6E79-BA15FD36EBEF}"/>
              </a:ext>
            </a:extLst>
          </p:cNvPr>
          <p:cNvPicPr>
            <a:picLocks noChangeAspect="1"/>
          </p:cNvPicPr>
          <p:nvPr/>
        </p:nvPicPr>
        <p:blipFill>
          <a:blip r:embed="rId3"/>
          <a:stretch>
            <a:fillRect/>
          </a:stretch>
        </p:blipFill>
        <p:spPr>
          <a:xfrm>
            <a:off x="727165" y="668291"/>
            <a:ext cx="7689669" cy="3806917"/>
          </a:xfrm>
          <a:prstGeom prst="rect">
            <a:avLst/>
          </a:prstGeom>
        </p:spPr>
      </p:pic>
      <p:sp>
        <p:nvSpPr>
          <p:cNvPr id="4" name="Rectangle 3">
            <a:extLst>
              <a:ext uri="{FF2B5EF4-FFF2-40B4-BE49-F238E27FC236}">
                <a16:creationId xmlns:a16="http://schemas.microsoft.com/office/drawing/2014/main" id="{E76B6E14-FFB1-40DD-E308-F4B46D2F9325}"/>
              </a:ext>
            </a:extLst>
          </p:cNvPr>
          <p:cNvSpPr/>
          <p:nvPr/>
        </p:nvSpPr>
        <p:spPr>
          <a:xfrm>
            <a:off x="3502959" y="2259106"/>
            <a:ext cx="3173506" cy="679076"/>
          </a:xfrm>
          <a:prstGeom prst="rect">
            <a:avLst/>
          </a:prstGeom>
          <a:noFill/>
          <a:ln>
            <a:solidFill>
              <a:srgbClr val="7FAA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5821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528015" y="200937"/>
            <a:ext cx="5829242" cy="1035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kumimoji="0" lang="en-NZ" sz="3200" b="1" i="0" u="none" strike="noStrike" kern="0" cap="none" spc="0" normalizeH="0" baseline="0" noProof="0" dirty="0">
                <a:ln>
                  <a:noFill/>
                </a:ln>
                <a:solidFill>
                  <a:srgbClr val="003449"/>
                </a:solidFill>
                <a:effectLst/>
                <a:uLnTx/>
                <a:uFillTx/>
                <a:latin typeface="Open Sans"/>
                <a:ea typeface="Open Sans"/>
                <a:cs typeface="Open Sans"/>
                <a:sym typeface="Open Sans"/>
              </a:rPr>
              <a:t>NZ ORCID Hub</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214185" y="594859"/>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NZ" sz="1700" dirty="0"/>
              <a:t>Information that can be written to your stakeholders’ ORCID records</a:t>
            </a:r>
            <a:endParaRPr lang="en-NZ" sz="800" dirty="0"/>
          </a:p>
          <a:p>
            <a:pPr marL="742950" lvl="1" indent="-285750">
              <a:lnSpc>
                <a:spcPct val="150000"/>
              </a:lnSpc>
              <a:spcBef>
                <a:spcPts val="0"/>
              </a:spcBef>
            </a:pPr>
            <a:r>
              <a:rPr lang="en-NZ" sz="1700" b="1" dirty="0"/>
              <a:t>Employment </a:t>
            </a:r>
            <a:r>
              <a:rPr lang="en-NZ" sz="1700" dirty="0"/>
              <a:t>– Any staff member working/worked at the institution</a:t>
            </a:r>
          </a:p>
          <a:p>
            <a:pPr marL="742950" lvl="1" indent="-285750">
              <a:lnSpc>
                <a:spcPct val="150000"/>
              </a:lnSpc>
              <a:spcBef>
                <a:spcPts val="0"/>
              </a:spcBef>
            </a:pPr>
            <a:r>
              <a:rPr lang="en-NZ" sz="1700" b="1" dirty="0"/>
              <a:t>Education </a:t>
            </a:r>
            <a:r>
              <a:rPr lang="en-NZ" sz="1700" dirty="0"/>
              <a:t>– Any student studying/studied at the institution</a:t>
            </a:r>
          </a:p>
          <a:p>
            <a:pPr marL="742950" lvl="1" indent="-285750">
              <a:lnSpc>
                <a:spcPct val="150000"/>
              </a:lnSpc>
              <a:spcBef>
                <a:spcPts val="0"/>
              </a:spcBef>
            </a:pPr>
            <a:r>
              <a:rPr lang="en-NZ" sz="1700" b="1" dirty="0"/>
              <a:t>Qualifications </a:t>
            </a:r>
            <a:r>
              <a:rPr lang="en-NZ" sz="1700" dirty="0"/>
              <a:t>– All qualifications in progress or completed at institution</a:t>
            </a:r>
            <a:endParaRPr lang="en-NZ" sz="1700" b="1" dirty="0"/>
          </a:p>
          <a:p>
            <a:pPr marL="742950" lvl="1" indent="-285750">
              <a:lnSpc>
                <a:spcPct val="150000"/>
              </a:lnSpc>
              <a:spcBef>
                <a:spcPts val="0"/>
              </a:spcBef>
            </a:pPr>
            <a:r>
              <a:rPr lang="en-NZ" sz="1700" b="1" dirty="0"/>
              <a:t>Funding</a:t>
            </a:r>
            <a:r>
              <a:rPr lang="en-NZ" sz="1700" dirty="0"/>
              <a:t> – Any funding awarded by the institution through competition</a:t>
            </a:r>
          </a:p>
          <a:p>
            <a:pPr marL="742950" lvl="1" indent="-285750">
              <a:lnSpc>
                <a:spcPct val="150000"/>
              </a:lnSpc>
              <a:spcBef>
                <a:spcPts val="0"/>
              </a:spcBef>
            </a:pPr>
            <a:r>
              <a:rPr lang="en-NZ" sz="1700" b="1" dirty="0"/>
              <a:t>Distinction</a:t>
            </a:r>
            <a:r>
              <a:rPr lang="en-NZ" sz="1700" dirty="0"/>
              <a:t> – Any awards awarded by the institution </a:t>
            </a:r>
          </a:p>
          <a:p>
            <a:pPr marL="742950" lvl="1" indent="-285750">
              <a:lnSpc>
                <a:spcPct val="150000"/>
              </a:lnSpc>
              <a:spcBef>
                <a:spcPts val="0"/>
              </a:spcBef>
            </a:pPr>
            <a:r>
              <a:rPr lang="en-NZ" sz="1700" b="1" dirty="0"/>
              <a:t>Services</a:t>
            </a:r>
            <a:r>
              <a:rPr lang="en-NZ" sz="1700" dirty="0"/>
              <a:t> – A significant donation of time, e.g. Committee work</a:t>
            </a:r>
          </a:p>
          <a:p>
            <a:pPr marL="742950" lvl="1" indent="-285750">
              <a:lnSpc>
                <a:spcPct val="150000"/>
              </a:lnSpc>
              <a:spcBef>
                <a:spcPts val="0"/>
              </a:spcBef>
            </a:pPr>
            <a:r>
              <a:rPr lang="en-NZ" sz="1700" b="1" dirty="0"/>
              <a:t>Invited Positions </a:t>
            </a:r>
            <a:r>
              <a:rPr lang="en-NZ" sz="1700" dirty="0"/>
              <a:t>– Invited non-employment role e.g. Guest researcher</a:t>
            </a:r>
          </a:p>
          <a:p>
            <a:pPr marL="742950" lvl="1" indent="-285750">
              <a:lnSpc>
                <a:spcPct val="150000"/>
              </a:lnSpc>
              <a:spcBef>
                <a:spcPts val="0"/>
              </a:spcBef>
            </a:pPr>
            <a:r>
              <a:rPr lang="en-NZ" sz="1700" b="1" dirty="0"/>
              <a:t>Research Resources </a:t>
            </a:r>
            <a:r>
              <a:rPr lang="en-NZ" sz="1700" dirty="0"/>
              <a:t>– Specialist resources for research</a:t>
            </a:r>
          </a:p>
          <a:p>
            <a:pPr marL="742950" lvl="1" indent="-285750">
              <a:lnSpc>
                <a:spcPct val="150000"/>
              </a:lnSpc>
              <a:spcBef>
                <a:spcPts val="0"/>
              </a:spcBef>
            </a:pPr>
            <a:r>
              <a:rPr lang="en-NZ" sz="1700" b="1" dirty="0"/>
              <a:t>Plus, all other ORCID v3.0 data types </a:t>
            </a:r>
          </a:p>
          <a:p>
            <a:pPr marL="285750" indent="-285750">
              <a:lnSpc>
                <a:spcPct val="150000"/>
              </a:lnSpc>
            </a:pPr>
            <a:endParaRPr lang="en-NZ" sz="800" dirty="0"/>
          </a:p>
          <a:p>
            <a:pPr marL="0" indent="0">
              <a:lnSpc>
                <a:spcPct val="150000"/>
              </a:lnSpc>
              <a:buNone/>
            </a:pPr>
            <a:endParaRPr sz="1700" dirty="0"/>
          </a:p>
        </p:txBody>
      </p:sp>
    </p:spTree>
    <p:extLst>
      <p:ext uri="{BB962C8B-B14F-4D97-AF65-F5344CB8AC3E}">
        <p14:creationId xmlns:p14="http://schemas.microsoft.com/office/powerpoint/2010/main" val="22703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528015" y="200937"/>
            <a:ext cx="6975444" cy="1035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lang="en-NZ" sz="3200" dirty="0"/>
              <a:t>The Process of Writing to Records</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214185" y="718887"/>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NZ" dirty="0"/>
              <a:t>Multiple methods: </a:t>
            </a:r>
            <a:r>
              <a:rPr lang="en-NZ" b="1" u="sng" dirty="0"/>
              <a:t>1) User Invitation</a:t>
            </a:r>
          </a:p>
          <a:p>
            <a:pPr marL="285750" indent="-285750">
              <a:lnSpc>
                <a:spcPct val="150000"/>
              </a:lnSpc>
            </a:pPr>
            <a:endParaRPr lang="en-NZ" dirty="0"/>
          </a:p>
          <a:p>
            <a:pPr marL="285750" indent="-285750">
              <a:lnSpc>
                <a:spcPct val="150000"/>
              </a:lnSpc>
            </a:pPr>
            <a:endParaRPr lang="en-NZ" dirty="0"/>
          </a:p>
          <a:p>
            <a:pPr marL="285750" indent="-285750">
              <a:lnSpc>
                <a:spcPct val="150000"/>
              </a:lnSpc>
            </a:pPr>
            <a:endParaRPr lang="en-NZ" dirty="0"/>
          </a:p>
          <a:p>
            <a:pPr marL="285750" indent="-285750">
              <a:lnSpc>
                <a:spcPct val="150000"/>
              </a:lnSpc>
            </a:pPr>
            <a:endParaRPr lang="en-NZ" dirty="0"/>
          </a:p>
          <a:p>
            <a:pPr marL="285750" indent="-285750">
              <a:lnSpc>
                <a:spcPct val="150000"/>
              </a:lnSpc>
            </a:pPr>
            <a:endParaRPr lang="en-NZ" dirty="0"/>
          </a:p>
          <a:p>
            <a:pPr marL="285750" indent="-285750">
              <a:lnSpc>
                <a:spcPct val="150000"/>
              </a:lnSpc>
            </a:pPr>
            <a:endParaRPr lang="en-NZ" dirty="0"/>
          </a:p>
          <a:p>
            <a:pPr marL="285750" indent="-285750">
              <a:lnSpc>
                <a:spcPct val="150000"/>
              </a:lnSpc>
            </a:pPr>
            <a:endParaRPr lang="en-NZ" dirty="0"/>
          </a:p>
          <a:p>
            <a:pPr marL="285750" indent="-285750">
              <a:lnSpc>
                <a:spcPct val="150000"/>
              </a:lnSpc>
            </a:pPr>
            <a:endParaRPr lang="en-NZ" dirty="0"/>
          </a:p>
          <a:p>
            <a:pPr marL="285750" indent="-285750">
              <a:lnSpc>
                <a:spcPct val="150000"/>
              </a:lnSpc>
            </a:pPr>
            <a:r>
              <a:rPr lang="en-NZ" dirty="0"/>
              <a:t>This method is suitable for writing to the record of one member of staff at a time and ensuring that their affiliation is detailed and accurate </a:t>
            </a:r>
          </a:p>
          <a:p>
            <a:pPr marL="285750" indent="-285750">
              <a:lnSpc>
                <a:spcPct val="150000"/>
              </a:lnSpc>
            </a:pPr>
            <a:endParaRPr lang="en-NZ" dirty="0"/>
          </a:p>
          <a:p>
            <a:pPr marL="0" indent="0">
              <a:lnSpc>
                <a:spcPct val="150000"/>
              </a:lnSpc>
              <a:buNone/>
            </a:pPr>
            <a:endParaRPr sz="1700" dirty="0"/>
          </a:p>
        </p:txBody>
      </p:sp>
      <p:pic>
        <p:nvPicPr>
          <p:cNvPr id="3" name="Picture 2">
            <a:extLst>
              <a:ext uri="{FF2B5EF4-FFF2-40B4-BE49-F238E27FC236}">
                <a16:creationId xmlns:a16="http://schemas.microsoft.com/office/drawing/2014/main" id="{8A10D21C-A71C-9F5B-AEBF-832FC8BB9A22}"/>
              </a:ext>
            </a:extLst>
          </p:cNvPr>
          <p:cNvPicPr>
            <a:picLocks noChangeAspect="1"/>
          </p:cNvPicPr>
          <p:nvPr/>
        </p:nvPicPr>
        <p:blipFill>
          <a:blip r:embed="rId3"/>
          <a:stretch>
            <a:fillRect/>
          </a:stretch>
        </p:blipFill>
        <p:spPr>
          <a:xfrm>
            <a:off x="2061366" y="1162977"/>
            <a:ext cx="4707438" cy="2527320"/>
          </a:xfrm>
          <a:prstGeom prst="rect">
            <a:avLst/>
          </a:prstGeom>
          <a:ln>
            <a:solidFill>
              <a:schemeClr val="tx1"/>
            </a:solidFill>
          </a:ln>
        </p:spPr>
      </p:pic>
    </p:spTree>
    <p:extLst>
      <p:ext uri="{BB962C8B-B14F-4D97-AF65-F5344CB8AC3E}">
        <p14:creationId xmlns:p14="http://schemas.microsoft.com/office/powerpoint/2010/main" val="595518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528015" y="200937"/>
            <a:ext cx="6975444" cy="1035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lang="en-NZ" sz="3200" dirty="0"/>
              <a:t>The Process of Writing to Records</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214185" y="676684"/>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NZ" dirty="0"/>
              <a:t>Multiple methods: </a:t>
            </a:r>
            <a:r>
              <a:rPr lang="en-NZ" b="1" u="sng" dirty="0"/>
              <a:t>2) NZ Federated Identity Service: </a:t>
            </a:r>
            <a:r>
              <a:rPr lang="en-NZ" b="1" u="sng" dirty="0" err="1"/>
              <a:t>Tuakiri</a:t>
            </a:r>
            <a:endParaRPr lang="en-NZ" b="1" u="sng" dirty="0"/>
          </a:p>
          <a:p>
            <a:pPr marL="285750" indent="-285750">
              <a:lnSpc>
                <a:spcPct val="150000"/>
              </a:lnSpc>
            </a:pPr>
            <a:r>
              <a:rPr lang="en-US" dirty="0"/>
              <a:t>Only if your organisation is a </a:t>
            </a:r>
            <a:r>
              <a:rPr lang="en-US" dirty="0" err="1"/>
              <a:t>Tuakiri</a:t>
            </a:r>
            <a:r>
              <a:rPr lang="en-US" dirty="0"/>
              <a:t> member. </a:t>
            </a:r>
          </a:p>
          <a:p>
            <a:pPr marL="285750" indent="-285750">
              <a:lnSpc>
                <a:spcPct val="150000"/>
              </a:lnSpc>
            </a:pPr>
            <a:r>
              <a:rPr lang="en-US" dirty="0"/>
              <a:t>When an employee or student signs into the hub using their institution </a:t>
            </a:r>
            <a:r>
              <a:rPr lang="en-US" dirty="0" err="1"/>
              <a:t>Tuakiri</a:t>
            </a:r>
            <a:r>
              <a:rPr lang="en-US" dirty="0"/>
              <a:t> log-in details and links their ORCID record, a ‘vanilla’ affiliation is automatically written to their ORCID record. </a:t>
            </a:r>
          </a:p>
          <a:p>
            <a:pPr marL="285750" indent="-285750">
              <a:lnSpc>
                <a:spcPct val="150000"/>
              </a:lnSpc>
            </a:pPr>
            <a:r>
              <a:rPr lang="en-US" dirty="0"/>
              <a:t>This vanilla affiliation is accurate but not detailed. The affiliation includes:</a:t>
            </a:r>
          </a:p>
          <a:p>
            <a:pPr marL="742950" lvl="1" indent="-285750">
              <a:lnSpc>
                <a:spcPct val="150000"/>
              </a:lnSpc>
              <a:spcBef>
                <a:spcPts val="0"/>
              </a:spcBef>
            </a:pPr>
            <a:r>
              <a:rPr lang="en-US" dirty="0"/>
              <a:t>Whether the affiliation relationship is employment or education </a:t>
            </a:r>
          </a:p>
          <a:p>
            <a:pPr marL="742950" lvl="1" indent="-285750">
              <a:lnSpc>
                <a:spcPct val="150000"/>
              </a:lnSpc>
              <a:spcBef>
                <a:spcPts val="0"/>
              </a:spcBef>
            </a:pPr>
            <a:r>
              <a:rPr lang="en-US" dirty="0"/>
              <a:t>City (i.e., location of your home campus)  </a:t>
            </a:r>
          </a:p>
          <a:p>
            <a:pPr marL="742950" lvl="1" indent="-285750">
              <a:lnSpc>
                <a:spcPct val="150000"/>
              </a:lnSpc>
              <a:spcBef>
                <a:spcPts val="0"/>
              </a:spcBef>
            </a:pPr>
            <a:r>
              <a:rPr lang="en-US" dirty="0"/>
              <a:t>Country (by default New Zealand)  </a:t>
            </a:r>
          </a:p>
          <a:p>
            <a:pPr marL="742950" lvl="1" indent="-285750">
              <a:lnSpc>
                <a:spcPct val="150000"/>
              </a:lnSpc>
              <a:spcBef>
                <a:spcPts val="0"/>
              </a:spcBef>
            </a:pPr>
            <a:r>
              <a:rPr lang="en-US" dirty="0"/>
              <a:t>Institution organizational identifier</a:t>
            </a:r>
          </a:p>
          <a:p>
            <a:pPr marL="742950" lvl="1" indent="-285750">
              <a:lnSpc>
                <a:spcPct val="150000"/>
              </a:lnSpc>
              <a:spcBef>
                <a:spcPts val="0"/>
              </a:spcBef>
            </a:pPr>
            <a:r>
              <a:rPr lang="en-US" dirty="0"/>
              <a:t>The source of this information (i.e. your organisation) </a:t>
            </a:r>
            <a:endParaRPr lang="en-NZ" dirty="0"/>
          </a:p>
          <a:p>
            <a:pPr marL="285750" indent="-285750">
              <a:lnSpc>
                <a:spcPct val="150000"/>
              </a:lnSpc>
            </a:pPr>
            <a:endParaRPr lang="en-NZ" dirty="0"/>
          </a:p>
          <a:p>
            <a:pPr marL="0" indent="0">
              <a:lnSpc>
                <a:spcPct val="150000"/>
              </a:lnSpc>
              <a:buNone/>
            </a:pPr>
            <a:endParaRPr sz="1700" dirty="0"/>
          </a:p>
        </p:txBody>
      </p:sp>
      <p:pic>
        <p:nvPicPr>
          <p:cNvPr id="5" name="Picture 4">
            <a:extLst>
              <a:ext uri="{FF2B5EF4-FFF2-40B4-BE49-F238E27FC236}">
                <a16:creationId xmlns:a16="http://schemas.microsoft.com/office/drawing/2014/main" id="{BCA88C73-389B-C620-421B-86036BDD9E3F}"/>
              </a:ext>
            </a:extLst>
          </p:cNvPr>
          <p:cNvPicPr>
            <a:picLocks noChangeAspect="1"/>
          </p:cNvPicPr>
          <p:nvPr/>
        </p:nvPicPr>
        <p:blipFill rotWithShape="1">
          <a:blip r:embed="rId3"/>
          <a:srcRect t="1" b="2300"/>
          <a:stretch/>
        </p:blipFill>
        <p:spPr>
          <a:xfrm>
            <a:off x="5612196" y="2679894"/>
            <a:ext cx="3456899" cy="1871625"/>
          </a:xfrm>
          <a:prstGeom prst="rect">
            <a:avLst/>
          </a:prstGeom>
          <a:ln>
            <a:solidFill>
              <a:schemeClr val="tx1"/>
            </a:solidFill>
          </a:ln>
        </p:spPr>
      </p:pic>
    </p:spTree>
    <p:extLst>
      <p:ext uri="{BB962C8B-B14F-4D97-AF65-F5344CB8AC3E}">
        <p14:creationId xmlns:p14="http://schemas.microsoft.com/office/powerpoint/2010/main" val="169143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528015" y="200937"/>
            <a:ext cx="6975444" cy="1035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lang="en-NZ" sz="3200" dirty="0"/>
              <a:t>The Process of Writing to Records</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214185" y="810327"/>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NZ" dirty="0"/>
              <a:t>Multiple methods: </a:t>
            </a:r>
            <a:r>
              <a:rPr lang="en-NZ" b="1" u="sng" dirty="0"/>
              <a:t>3) Using the NZ ORCID Hub’s API</a:t>
            </a:r>
          </a:p>
          <a:p>
            <a:pPr marL="285750" indent="-285750">
              <a:lnSpc>
                <a:spcPct val="150000"/>
              </a:lnSpc>
            </a:pPr>
            <a:r>
              <a:rPr lang="en-NZ" dirty="0"/>
              <a:t>This method utilises the Hub’s API and you must request API credentials from Royal Society Te Apārangi for use with the Hub</a:t>
            </a:r>
          </a:p>
          <a:p>
            <a:pPr marL="285750" indent="-285750">
              <a:lnSpc>
                <a:spcPct val="150000"/>
              </a:lnSpc>
            </a:pPr>
            <a:r>
              <a:rPr lang="en-NZ" dirty="0"/>
              <a:t>The ORCID Hub API enables automation of everything a Hub Administrator would want to do using the usual user interface</a:t>
            </a:r>
          </a:p>
          <a:p>
            <a:pPr marL="285750" indent="-285750">
              <a:lnSpc>
                <a:spcPct val="150000"/>
              </a:lnSpc>
            </a:pPr>
            <a:r>
              <a:rPr lang="en-NZ" dirty="0"/>
              <a:t>Some NZ ORCID Consortium members make use of this method and can answer questions if you are interested in developing something similar </a:t>
            </a:r>
          </a:p>
          <a:p>
            <a:pPr marL="285750" indent="-285750">
              <a:lnSpc>
                <a:spcPct val="150000"/>
              </a:lnSpc>
            </a:pPr>
            <a:endParaRPr lang="en-NZ" dirty="0"/>
          </a:p>
          <a:p>
            <a:pPr marL="0" indent="0">
              <a:lnSpc>
                <a:spcPct val="150000"/>
              </a:lnSpc>
              <a:buNone/>
            </a:pPr>
            <a:endParaRPr sz="1700" dirty="0"/>
          </a:p>
        </p:txBody>
      </p:sp>
    </p:spTree>
    <p:extLst>
      <p:ext uri="{BB962C8B-B14F-4D97-AF65-F5344CB8AC3E}">
        <p14:creationId xmlns:p14="http://schemas.microsoft.com/office/powerpoint/2010/main" val="2980982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528015" y="200937"/>
            <a:ext cx="6975444" cy="1035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lang="en-NZ" sz="3200" dirty="0"/>
              <a:t>The Process of Writing to Records</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214185" y="789225"/>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NZ" dirty="0"/>
              <a:t>Multiple methods: </a:t>
            </a:r>
            <a:r>
              <a:rPr lang="en-NZ" b="1" u="sng" dirty="0"/>
              <a:t>4) .</a:t>
            </a:r>
            <a:r>
              <a:rPr lang="en-NZ" b="1" u="sng" dirty="0" err="1"/>
              <a:t>json</a:t>
            </a:r>
            <a:r>
              <a:rPr lang="en-NZ" b="1" u="sng" dirty="0"/>
              <a:t> or .csv File Upload</a:t>
            </a:r>
          </a:p>
          <a:p>
            <a:pPr marL="285750" indent="-285750">
              <a:lnSpc>
                <a:spcPct val="150000"/>
              </a:lnSpc>
            </a:pPr>
            <a:r>
              <a:rPr lang="en-NZ" dirty="0"/>
              <a:t>Either </a:t>
            </a:r>
            <a:r>
              <a:rPr lang="en-NZ" dirty="0" err="1"/>
              <a:t>json</a:t>
            </a:r>
            <a:r>
              <a:rPr lang="en-NZ" dirty="0"/>
              <a:t> files or csv files can be uploaded via the Task Upload function on the Hub and make changes to the recipients’ records</a:t>
            </a:r>
          </a:p>
          <a:p>
            <a:pPr marL="285750" indent="-285750">
              <a:lnSpc>
                <a:spcPct val="150000"/>
              </a:lnSpc>
            </a:pPr>
            <a:r>
              <a:rPr lang="en-NZ" dirty="0"/>
              <a:t>Json files must be used for more complex record writing such as funding records that have multiple contributors</a:t>
            </a:r>
          </a:p>
          <a:p>
            <a:pPr marL="285750" indent="-285750">
              <a:lnSpc>
                <a:spcPct val="150000"/>
              </a:lnSpc>
            </a:pPr>
            <a:r>
              <a:rPr lang="en-NZ" dirty="0"/>
              <a:t>The files must match the required format and include information in all the required fields</a:t>
            </a:r>
          </a:p>
          <a:p>
            <a:pPr marL="285750" indent="-285750">
              <a:lnSpc>
                <a:spcPct val="150000"/>
              </a:lnSpc>
            </a:pPr>
            <a:r>
              <a:rPr lang="en-NZ" dirty="0"/>
              <a:t>The </a:t>
            </a:r>
            <a:r>
              <a:rPr lang="en-NZ" dirty="0">
                <a:hlinkClick r:id="rId3"/>
              </a:rPr>
              <a:t>user guides </a:t>
            </a:r>
            <a:r>
              <a:rPr lang="en-NZ" dirty="0"/>
              <a:t>found on our website demonstrate how the files must be formatted and include template files</a:t>
            </a:r>
          </a:p>
          <a:p>
            <a:pPr marL="285750" indent="-285750">
              <a:lnSpc>
                <a:spcPct val="150000"/>
              </a:lnSpc>
            </a:pPr>
            <a:endParaRPr lang="en-NZ" dirty="0"/>
          </a:p>
          <a:p>
            <a:pPr marL="0" indent="0">
              <a:lnSpc>
                <a:spcPct val="150000"/>
              </a:lnSpc>
              <a:buNone/>
            </a:pPr>
            <a:endParaRPr sz="1700" dirty="0"/>
          </a:p>
        </p:txBody>
      </p:sp>
      <p:pic>
        <p:nvPicPr>
          <p:cNvPr id="2" name="Picture 1">
            <a:extLst>
              <a:ext uri="{FF2B5EF4-FFF2-40B4-BE49-F238E27FC236}">
                <a16:creationId xmlns:a16="http://schemas.microsoft.com/office/drawing/2014/main" id="{E433CF95-995A-9B72-239A-B9C2D655351D}"/>
              </a:ext>
            </a:extLst>
          </p:cNvPr>
          <p:cNvPicPr>
            <a:picLocks noChangeAspect="1"/>
          </p:cNvPicPr>
          <p:nvPr/>
        </p:nvPicPr>
        <p:blipFill>
          <a:blip r:embed="rId4"/>
          <a:stretch>
            <a:fillRect/>
          </a:stretch>
        </p:blipFill>
        <p:spPr>
          <a:xfrm>
            <a:off x="180200" y="3631800"/>
            <a:ext cx="8783600" cy="445436"/>
          </a:xfrm>
          <a:prstGeom prst="rect">
            <a:avLst/>
          </a:prstGeom>
          <a:ln>
            <a:solidFill>
              <a:schemeClr val="tx1"/>
            </a:solidFill>
          </a:ln>
        </p:spPr>
      </p:pic>
    </p:spTree>
    <p:extLst>
      <p:ext uri="{BB962C8B-B14F-4D97-AF65-F5344CB8AC3E}">
        <p14:creationId xmlns:p14="http://schemas.microsoft.com/office/powerpoint/2010/main" val="22758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528015" y="200937"/>
            <a:ext cx="5829242" cy="1035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latin typeface="Open Sans"/>
                <a:ea typeface="Open Sans"/>
                <a:cs typeface="Open Sans"/>
                <a:sym typeface="Open Sans"/>
              </a:rPr>
              <a:t>NZ ORCID Hub</a:t>
            </a:r>
            <a:endParaRPr sz="1400" b="1" dirty="0">
              <a:latin typeface="Open Sans"/>
              <a:ea typeface="Open Sans"/>
              <a:cs typeface="Open Sans"/>
              <a:sym typeface="Open Sans"/>
            </a:endParaRPr>
          </a:p>
        </p:txBody>
      </p:sp>
      <p:pic>
        <p:nvPicPr>
          <p:cNvPr id="3" name="Picture 2">
            <a:extLst>
              <a:ext uri="{FF2B5EF4-FFF2-40B4-BE49-F238E27FC236}">
                <a16:creationId xmlns:a16="http://schemas.microsoft.com/office/drawing/2014/main" id="{AE320286-A2D1-9496-F934-6550C9040FB8}"/>
              </a:ext>
            </a:extLst>
          </p:cNvPr>
          <p:cNvPicPr>
            <a:picLocks noChangeAspect="1"/>
          </p:cNvPicPr>
          <p:nvPr/>
        </p:nvPicPr>
        <p:blipFill rotWithShape="1">
          <a:blip r:embed="rId3"/>
          <a:srcRect t="-187" b="-1"/>
          <a:stretch/>
        </p:blipFill>
        <p:spPr>
          <a:xfrm>
            <a:off x="528015" y="667351"/>
            <a:ext cx="7689600" cy="3789105"/>
          </a:xfrm>
          <a:prstGeom prst="rect">
            <a:avLst/>
          </a:prstGeom>
        </p:spPr>
      </p:pic>
      <p:sp>
        <p:nvSpPr>
          <p:cNvPr id="4" name="Oval 3">
            <a:extLst>
              <a:ext uri="{FF2B5EF4-FFF2-40B4-BE49-F238E27FC236}">
                <a16:creationId xmlns:a16="http://schemas.microsoft.com/office/drawing/2014/main" id="{2675947E-3B6E-3BC9-BE01-FC1631B7F450}"/>
              </a:ext>
            </a:extLst>
          </p:cNvPr>
          <p:cNvSpPr/>
          <p:nvPr/>
        </p:nvSpPr>
        <p:spPr>
          <a:xfrm>
            <a:off x="2095908" y="1442765"/>
            <a:ext cx="928149" cy="1230657"/>
          </a:xfrm>
          <a:prstGeom prst="ellipse">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79489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528015" y="200937"/>
            <a:ext cx="6975444" cy="1035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kumimoji="0" lang="en-NZ" sz="3200" b="1" i="0" u="none" strike="noStrike" kern="0" cap="none" spc="0" normalizeH="0" baseline="0" noProof="0" dirty="0">
                <a:ln>
                  <a:noFill/>
                </a:ln>
                <a:solidFill>
                  <a:srgbClr val="003449"/>
                </a:solidFill>
                <a:effectLst/>
                <a:uLnTx/>
                <a:uFillTx/>
                <a:latin typeface="Open Sans"/>
                <a:ea typeface="Open Sans"/>
                <a:cs typeface="Open Sans"/>
                <a:sym typeface="Open Sans"/>
              </a:rPr>
              <a:t>The User’s Experience</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49236" y="718886"/>
            <a:ext cx="4744677" cy="3771665"/>
          </a:xfrm>
          <a:prstGeom prst="rect">
            <a:avLst/>
          </a:prstGeom>
        </p:spPr>
        <p:txBody>
          <a:bodyPr spcFirstLastPara="1" wrap="square" lIns="91425" tIns="91425" rIns="91425" bIns="91425" anchor="t" anchorCtr="0">
            <a:noAutofit/>
          </a:bodyPr>
          <a:lstStyle/>
          <a:p>
            <a:pPr marL="285750" indent="-285750">
              <a:lnSpc>
                <a:spcPct val="150000"/>
              </a:lnSpc>
            </a:pPr>
            <a:r>
              <a:rPr lang="en-NZ" dirty="0"/>
              <a:t>When you upload a file through the task upload function or invite the recipient, either:</a:t>
            </a:r>
          </a:p>
          <a:p>
            <a:pPr marL="285750" indent="-285750">
              <a:lnSpc>
                <a:spcPct val="150000"/>
              </a:lnSpc>
            </a:pPr>
            <a:r>
              <a:rPr lang="en-NZ" dirty="0"/>
              <a:t>1) The recipient has already given write permission to the Hub and therefore the information is added automatically to their record</a:t>
            </a:r>
          </a:p>
          <a:p>
            <a:pPr marL="285750" indent="-285750">
              <a:lnSpc>
                <a:spcPct val="150000"/>
              </a:lnSpc>
            </a:pPr>
            <a:r>
              <a:rPr lang="en-NZ" dirty="0"/>
              <a:t>2) Or, the recipient receives an email asking them to log-in to the Hub and give permission to the Hub to make changes to their record.</a:t>
            </a:r>
          </a:p>
          <a:p>
            <a:pPr marL="742950" lvl="1" indent="-285750">
              <a:lnSpc>
                <a:spcPct val="150000"/>
              </a:lnSpc>
              <a:spcBef>
                <a:spcPts val="0"/>
              </a:spcBef>
            </a:pPr>
            <a:r>
              <a:rPr lang="en-NZ" dirty="0"/>
              <a:t>The data is then added to their record and next time, the information will be added automatically.</a:t>
            </a:r>
          </a:p>
          <a:p>
            <a:pPr marL="285750" indent="-285750">
              <a:lnSpc>
                <a:spcPct val="150000"/>
              </a:lnSpc>
            </a:pPr>
            <a:endParaRPr lang="en-NZ" dirty="0"/>
          </a:p>
          <a:p>
            <a:pPr marL="0" indent="0">
              <a:lnSpc>
                <a:spcPct val="150000"/>
              </a:lnSpc>
              <a:buNone/>
            </a:pPr>
            <a:endParaRPr sz="1700" dirty="0"/>
          </a:p>
        </p:txBody>
      </p:sp>
      <p:pic>
        <p:nvPicPr>
          <p:cNvPr id="3" name="Picture 2">
            <a:extLst>
              <a:ext uri="{FF2B5EF4-FFF2-40B4-BE49-F238E27FC236}">
                <a16:creationId xmlns:a16="http://schemas.microsoft.com/office/drawing/2014/main" id="{6C0636FC-23D4-625A-F58F-E26DE1CF6F5B}"/>
              </a:ext>
            </a:extLst>
          </p:cNvPr>
          <p:cNvPicPr>
            <a:picLocks noChangeAspect="1"/>
          </p:cNvPicPr>
          <p:nvPr/>
        </p:nvPicPr>
        <p:blipFill>
          <a:blip r:embed="rId3"/>
          <a:stretch>
            <a:fillRect/>
          </a:stretch>
        </p:blipFill>
        <p:spPr>
          <a:xfrm>
            <a:off x="4733778" y="1614825"/>
            <a:ext cx="4353952" cy="2875727"/>
          </a:xfrm>
          <a:prstGeom prst="rect">
            <a:avLst/>
          </a:prstGeom>
          <a:ln>
            <a:solidFill>
              <a:schemeClr val="tx1"/>
            </a:solidFill>
          </a:ln>
        </p:spPr>
      </p:pic>
    </p:spTree>
    <p:extLst>
      <p:ext uri="{BB962C8B-B14F-4D97-AF65-F5344CB8AC3E}">
        <p14:creationId xmlns:p14="http://schemas.microsoft.com/office/powerpoint/2010/main" val="4260407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528015" y="200937"/>
            <a:ext cx="6975444" cy="1035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lang="en-NZ" sz="3200" dirty="0"/>
              <a:t>Communicating about the Hub </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214185" y="600553"/>
            <a:ext cx="8401800" cy="3789808"/>
          </a:xfrm>
          <a:prstGeom prst="rect">
            <a:avLst/>
          </a:prstGeom>
        </p:spPr>
        <p:txBody>
          <a:bodyPr spcFirstLastPara="1" wrap="square" lIns="91425" tIns="91425" rIns="91425" bIns="91425" anchor="t" anchorCtr="0">
            <a:noAutofit/>
          </a:bodyPr>
          <a:lstStyle/>
          <a:p>
            <a:pPr marL="285750" indent="-285750">
              <a:lnSpc>
                <a:spcPct val="150000"/>
              </a:lnSpc>
            </a:pPr>
            <a:r>
              <a:rPr lang="en-NZ" dirty="0"/>
              <a:t>Our process for a recent Distinction writing project:</a:t>
            </a:r>
            <a:endParaRPr lang="en-NZ" sz="1200" dirty="0"/>
          </a:p>
          <a:p>
            <a:pPr marL="0" lvl="0" indent="0">
              <a:lnSpc>
                <a:spcPct val="150000"/>
              </a:lnSpc>
              <a:buNone/>
            </a:pPr>
            <a:r>
              <a:rPr lang="en-NZ" sz="1300" dirty="0"/>
              <a:t>1) We </a:t>
            </a:r>
            <a:r>
              <a:rPr lang="en-NZ" sz="1300" b="1" dirty="0"/>
              <a:t>email all recipients </a:t>
            </a:r>
            <a:r>
              <a:rPr lang="en-NZ" sz="1300" dirty="0"/>
              <a:t>informing them of the imminent writing of information to records and ask them to check that the information is correct. We also use this to check the accuracy of the email addresses. This email is sent </a:t>
            </a:r>
            <a:r>
              <a:rPr lang="en-NZ" sz="1300" b="1" dirty="0"/>
              <a:t>2 weeks before </a:t>
            </a:r>
            <a:r>
              <a:rPr lang="en-NZ" sz="1300" dirty="0"/>
              <a:t>the uploading of information.</a:t>
            </a:r>
          </a:p>
          <a:p>
            <a:pPr marL="0" lvl="0" indent="0">
              <a:lnSpc>
                <a:spcPct val="150000"/>
              </a:lnSpc>
              <a:buNone/>
            </a:pPr>
            <a:r>
              <a:rPr lang="en-NZ" sz="1300" dirty="0"/>
              <a:t>2) If any recipient requests to not be involved following this initial email, then they are removed from the file and the information will not be written to their ORCID record. </a:t>
            </a:r>
          </a:p>
          <a:p>
            <a:pPr marL="0" lvl="0" indent="0">
              <a:lnSpc>
                <a:spcPct val="150000"/>
              </a:lnSpc>
              <a:buNone/>
            </a:pPr>
            <a:r>
              <a:rPr lang="en-NZ" sz="1300" dirty="0"/>
              <a:t>3) After two weeks, the csv or </a:t>
            </a:r>
            <a:r>
              <a:rPr lang="en-NZ" sz="1300" dirty="0" err="1"/>
              <a:t>json</a:t>
            </a:r>
            <a:r>
              <a:rPr lang="en-NZ" sz="1300" dirty="0"/>
              <a:t> files are uploaded to the NZ ORCID Hub and the task is then activated.</a:t>
            </a:r>
          </a:p>
          <a:p>
            <a:pPr marL="0" lvl="0" indent="0">
              <a:lnSpc>
                <a:spcPct val="150000"/>
              </a:lnSpc>
              <a:buNone/>
            </a:pPr>
            <a:r>
              <a:rPr lang="en-NZ" sz="1300" dirty="0"/>
              <a:t>4) This activation will trigger the email from the Hub to the recipients to ask for authorisation to write to their record. If the recipient has already allowed the Hub to make changes to their record then the information is automatically uploaded. </a:t>
            </a:r>
          </a:p>
          <a:p>
            <a:pPr marL="0" lvl="0" indent="0">
              <a:lnSpc>
                <a:spcPct val="150000"/>
              </a:lnSpc>
              <a:buNone/>
            </a:pPr>
            <a:r>
              <a:rPr lang="en-NZ" sz="1300" dirty="0"/>
              <a:t>5) Recipients are informed that they can make updates to their ORCID record visible only to themselves and have control over their records. They can also ignore the email from the hub and the information won’t be uploaded.</a:t>
            </a:r>
          </a:p>
          <a:p>
            <a:pPr marL="285750" indent="-285750">
              <a:lnSpc>
                <a:spcPct val="150000"/>
              </a:lnSpc>
            </a:pPr>
            <a:endParaRPr lang="en-NZ" dirty="0"/>
          </a:p>
          <a:p>
            <a:pPr marL="0" indent="0">
              <a:lnSpc>
                <a:spcPct val="150000"/>
              </a:lnSpc>
              <a:buNone/>
            </a:pPr>
            <a:endParaRPr sz="1700" dirty="0"/>
          </a:p>
        </p:txBody>
      </p:sp>
    </p:spTree>
    <p:extLst>
      <p:ext uri="{BB962C8B-B14F-4D97-AF65-F5344CB8AC3E}">
        <p14:creationId xmlns:p14="http://schemas.microsoft.com/office/powerpoint/2010/main" val="397792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1251382" y="252160"/>
            <a:ext cx="6641235" cy="1035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latin typeface="Open Sans"/>
                <a:ea typeface="Open Sans"/>
                <a:cs typeface="Open Sans"/>
                <a:sym typeface="Open Sans"/>
              </a:rPr>
              <a:t>ORCID – The Three Main Services</a:t>
            </a:r>
            <a:endParaRPr sz="1400" b="1" dirty="0">
              <a:latin typeface="Open Sans"/>
              <a:ea typeface="Open Sans"/>
              <a:cs typeface="Open Sans"/>
              <a:sym typeface="Open Sans"/>
            </a:endParaRPr>
          </a:p>
        </p:txBody>
      </p:sp>
      <p:sp>
        <p:nvSpPr>
          <p:cNvPr id="51" name="Google Shape;51;p12"/>
          <p:cNvSpPr txBox="1">
            <a:spLocks noGrp="1"/>
          </p:cNvSpPr>
          <p:nvPr>
            <p:ph type="body" idx="1"/>
          </p:nvPr>
        </p:nvSpPr>
        <p:spPr>
          <a:xfrm>
            <a:off x="274320" y="957890"/>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NZ" sz="1700" dirty="0"/>
              <a:t>An ORCID Record – Can include employment, education, funding, professional 		        activities, peer review, research outputs and other 		        metadata</a:t>
            </a:r>
          </a:p>
          <a:p>
            <a:pPr marL="285750" indent="-285750">
              <a:lnSpc>
                <a:spcPct val="150000"/>
              </a:lnSpc>
            </a:pPr>
            <a:r>
              <a:rPr lang="en-NZ" sz="1700" dirty="0"/>
              <a:t>An ORCID </a:t>
            </a:r>
            <a:r>
              <a:rPr lang="en-NZ" sz="1700" dirty="0" err="1"/>
              <a:t>iD</a:t>
            </a:r>
            <a:r>
              <a:rPr lang="en-NZ" sz="1700" dirty="0"/>
              <a:t> – A unique, persistent identifier free of charge to researchers </a:t>
            </a:r>
          </a:p>
          <a:p>
            <a:pPr marL="285750" indent="-285750">
              <a:lnSpc>
                <a:spcPct val="150000"/>
              </a:lnSpc>
            </a:pPr>
            <a:r>
              <a:rPr lang="en-NZ" sz="1700" dirty="0"/>
              <a:t>A set of APIs – The service and support that enable interoperability between an </a:t>
            </a:r>
          </a:p>
          <a:p>
            <a:pPr marL="0" indent="0">
              <a:lnSpc>
                <a:spcPct val="150000"/>
              </a:lnSpc>
              <a:buNone/>
            </a:pPr>
            <a:r>
              <a:rPr lang="en-NZ" sz="1700" dirty="0"/>
              <a:t>                                ORCID record and member organisations </a:t>
            </a:r>
          </a:p>
          <a:p>
            <a:pPr marL="285750" indent="-285750">
              <a:lnSpc>
                <a:spcPct val="150000"/>
              </a:lnSpc>
            </a:pPr>
            <a:endParaRPr lang="en-NZ" sz="1700" dirty="0"/>
          </a:p>
          <a:p>
            <a:pPr marL="285750" indent="-285750">
              <a:lnSpc>
                <a:spcPct val="150000"/>
              </a:lnSpc>
            </a:pPr>
            <a:r>
              <a:rPr lang="en-NZ" sz="1700" dirty="0"/>
              <a:t>Beneficial to researchers, institutions, employers, funders…</a:t>
            </a:r>
            <a:endParaRPr sz="1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
          <a:extLst>
            <a:ext uri="{FF2B5EF4-FFF2-40B4-BE49-F238E27FC236}">
              <a16:creationId xmlns:a16="http://schemas.microsoft.com/office/drawing/2014/main" id="{A043490B-5D7E-914F-30D8-AC6BFCE30FC8}"/>
            </a:ext>
          </a:extLst>
        </p:cNvPr>
        <p:cNvGrpSpPr/>
        <p:nvPr/>
      </p:nvGrpSpPr>
      <p:grpSpPr>
        <a:xfrm>
          <a:off x="0" y="0"/>
          <a:ext cx="0" cy="0"/>
          <a:chOff x="0" y="0"/>
          <a:chExt cx="0" cy="0"/>
        </a:xfrm>
      </p:grpSpPr>
      <p:sp>
        <p:nvSpPr>
          <p:cNvPr id="6" name="Google Shape;50;p12">
            <a:extLst>
              <a:ext uri="{FF2B5EF4-FFF2-40B4-BE49-F238E27FC236}">
                <a16:creationId xmlns:a16="http://schemas.microsoft.com/office/drawing/2014/main" id="{0C6ABB2F-A1A2-528B-D183-021EA4257FB6}"/>
              </a:ext>
            </a:extLst>
          </p:cNvPr>
          <p:cNvSpPr txBox="1">
            <a:spLocks/>
          </p:cNvSpPr>
          <p:nvPr/>
        </p:nvSpPr>
        <p:spPr>
          <a:xfrm>
            <a:off x="528015" y="200937"/>
            <a:ext cx="6975444" cy="1035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lang="en-NZ" sz="3200" dirty="0"/>
              <a:t>Written examples</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pic>
        <p:nvPicPr>
          <p:cNvPr id="7" name="Picture 6">
            <a:extLst>
              <a:ext uri="{FF2B5EF4-FFF2-40B4-BE49-F238E27FC236}">
                <a16:creationId xmlns:a16="http://schemas.microsoft.com/office/drawing/2014/main" id="{FD074A8D-088A-499A-D7F0-C92B601BB280}"/>
              </a:ext>
            </a:extLst>
          </p:cNvPr>
          <p:cNvPicPr>
            <a:picLocks noChangeAspect="1"/>
          </p:cNvPicPr>
          <p:nvPr/>
        </p:nvPicPr>
        <p:blipFill>
          <a:blip r:embed="rId3"/>
          <a:stretch>
            <a:fillRect/>
          </a:stretch>
        </p:blipFill>
        <p:spPr>
          <a:xfrm>
            <a:off x="364860" y="718887"/>
            <a:ext cx="3650877" cy="2253156"/>
          </a:xfrm>
          <a:prstGeom prst="rect">
            <a:avLst/>
          </a:prstGeom>
          <a:ln>
            <a:solidFill>
              <a:schemeClr val="tx1"/>
            </a:solidFill>
          </a:ln>
        </p:spPr>
      </p:pic>
      <p:pic>
        <p:nvPicPr>
          <p:cNvPr id="9" name="Picture 8">
            <a:extLst>
              <a:ext uri="{FF2B5EF4-FFF2-40B4-BE49-F238E27FC236}">
                <a16:creationId xmlns:a16="http://schemas.microsoft.com/office/drawing/2014/main" id="{DFFDCD34-8CBE-8190-6EDD-DAE25F96378A}"/>
              </a:ext>
            </a:extLst>
          </p:cNvPr>
          <p:cNvPicPr>
            <a:picLocks noChangeAspect="1"/>
          </p:cNvPicPr>
          <p:nvPr/>
        </p:nvPicPr>
        <p:blipFill>
          <a:blip r:embed="rId4"/>
          <a:stretch>
            <a:fillRect/>
          </a:stretch>
        </p:blipFill>
        <p:spPr>
          <a:xfrm>
            <a:off x="5128265" y="718888"/>
            <a:ext cx="3487720" cy="2264470"/>
          </a:xfrm>
          <a:prstGeom prst="rect">
            <a:avLst/>
          </a:prstGeom>
          <a:ln>
            <a:solidFill>
              <a:schemeClr val="tx1"/>
            </a:solidFill>
          </a:ln>
        </p:spPr>
      </p:pic>
      <p:pic>
        <p:nvPicPr>
          <p:cNvPr id="11" name="Picture 10">
            <a:extLst>
              <a:ext uri="{FF2B5EF4-FFF2-40B4-BE49-F238E27FC236}">
                <a16:creationId xmlns:a16="http://schemas.microsoft.com/office/drawing/2014/main" id="{AA677424-AF71-5E61-3F87-3F613864B36B}"/>
              </a:ext>
            </a:extLst>
          </p:cNvPr>
          <p:cNvPicPr>
            <a:picLocks noChangeAspect="1"/>
          </p:cNvPicPr>
          <p:nvPr/>
        </p:nvPicPr>
        <p:blipFill>
          <a:blip r:embed="rId5"/>
          <a:stretch>
            <a:fillRect/>
          </a:stretch>
        </p:blipFill>
        <p:spPr>
          <a:xfrm>
            <a:off x="2737603" y="1317345"/>
            <a:ext cx="3359092" cy="3127914"/>
          </a:xfrm>
          <a:prstGeom prst="rect">
            <a:avLst/>
          </a:prstGeom>
          <a:ln>
            <a:solidFill>
              <a:schemeClr val="tx1"/>
            </a:solidFill>
          </a:ln>
        </p:spPr>
      </p:pic>
    </p:spTree>
    <p:extLst>
      <p:ext uri="{BB962C8B-B14F-4D97-AF65-F5344CB8AC3E}">
        <p14:creationId xmlns:p14="http://schemas.microsoft.com/office/powerpoint/2010/main" val="401941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
          <a:extLst>
            <a:ext uri="{FF2B5EF4-FFF2-40B4-BE49-F238E27FC236}">
              <a16:creationId xmlns:a16="http://schemas.microsoft.com/office/drawing/2014/main" id="{6952D44F-3280-A9F3-A375-569FDB454761}"/>
            </a:ext>
          </a:extLst>
        </p:cNvPr>
        <p:cNvGrpSpPr/>
        <p:nvPr/>
      </p:nvGrpSpPr>
      <p:grpSpPr>
        <a:xfrm>
          <a:off x="0" y="0"/>
          <a:ext cx="0" cy="0"/>
          <a:chOff x="0" y="0"/>
          <a:chExt cx="0" cy="0"/>
        </a:xfrm>
      </p:grpSpPr>
      <p:sp>
        <p:nvSpPr>
          <p:cNvPr id="6" name="Google Shape;50;p12">
            <a:extLst>
              <a:ext uri="{FF2B5EF4-FFF2-40B4-BE49-F238E27FC236}">
                <a16:creationId xmlns:a16="http://schemas.microsoft.com/office/drawing/2014/main" id="{F4B5D8BF-6C79-BB15-9325-A9B6EF9FEC71}"/>
              </a:ext>
            </a:extLst>
          </p:cNvPr>
          <p:cNvSpPr txBox="1">
            <a:spLocks/>
          </p:cNvSpPr>
          <p:nvPr/>
        </p:nvSpPr>
        <p:spPr>
          <a:xfrm>
            <a:off x="528015" y="200937"/>
            <a:ext cx="7318344" cy="1035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lang="en-NZ" sz="3200" dirty="0"/>
              <a:t>Hub usage from Otago Polytechnic</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60132FD6-0D8F-3661-0CB2-192531DCD792}"/>
              </a:ext>
            </a:extLst>
          </p:cNvPr>
          <p:cNvSpPr txBox="1">
            <a:spLocks noGrp="1"/>
          </p:cNvSpPr>
          <p:nvPr>
            <p:ph type="body" idx="1"/>
          </p:nvPr>
        </p:nvSpPr>
        <p:spPr>
          <a:xfrm>
            <a:off x="214185" y="867335"/>
            <a:ext cx="8401800" cy="3523026"/>
          </a:xfrm>
          <a:prstGeom prst="rect">
            <a:avLst/>
          </a:prstGeom>
        </p:spPr>
        <p:txBody>
          <a:bodyPr spcFirstLastPara="1" wrap="square" lIns="91425" tIns="91425" rIns="91425" bIns="91425" anchor="t" anchorCtr="0">
            <a:noAutofit/>
          </a:bodyPr>
          <a:lstStyle/>
          <a:p>
            <a:pPr marL="285750" indent="-285750">
              <a:lnSpc>
                <a:spcPct val="150000"/>
              </a:lnSpc>
            </a:pPr>
            <a:r>
              <a:rPr lang="en-NZ" sz="1600" dirty="0"/>
              <a:t>Otago Polytechnic have been writing works information from their journals to ORCID records</a:t>
            </a:r>
          </a:p>
          <a:p>
            <a:pPr marL="285750" indent="-285750">
              <a:lnSpc>
                <a:spcPct val="150000"/>
              </a:lnSpc>
            </a:pPr>
            <a:r>
              <a:rPr lang="en-NZ" sz="1600" dirty="0"/>
              <a:t>The ORCID Hub admin collates the works information into an excel spreadsheet</a:t>
            </a:r>
          </a:p>
          <a:p>
            <a:pPr marL="285750" indent="-285750">
              <a:lnSpc>
                <a:spcPct val="150000"/>
              </a:lnSpc>
            </a:pPr>
            <a:r>
              <a:rPr lang="en-NZ" sz="1600" dirty="0"/>
              <a:t>Then an Excel VBA macro is run which converts the data to a .</a:t>
            </a:r>
            <a:r>
              <a:rPr lang="en-NZ" sz="1600" dirty="0" err="1"/>
              <a:t>json</a:t>
            </a:r>
            <a:r>
              <a:rPr lang="en-NZ" sz="1600" dirty="0"/>
              <a:t> file</a:t>
            </a:r>
          </a:p>
          <a:p>
            <a:pPr marL="285750" indent="-285750">
              <a:lnSpc>
                <a:spcPct val="150000"/>
              </a:lnSpc>
            </a:pPr>
            <a:r>
              <a:rPr lang="en-NZ" sz="1600" dirty="0"/>
              <a:t>The .</a:t>
            </a:r>
            <a:r>
              <a:rPr lang="en-NZ" sz="1600" dirty="0" err="1"/>
              <a:t>json</a:t>
            </a:r>
            <a:r>
              <a:rPr lang="en-NZ" sz="1600" dirty="0"/>
              <a:t> file is then uploaded to the NZ ORCID Hub and the file is activated</a:t>
            </a:r>
          </a:p>
          <a:p>
            <a:pPr marL="285750" indent="-285750">
              <a:lnSpc>
                <a:spcPct val="150000"/>
              </a:lnSpc>
            </a:pPr>
            <a:r>
              <a:rPr lang="en-NZ" sz="1600" dirty="0"/>
              <a:t>Information is written to the ORCID records of all the contributors for each journal article</a:t>
            </a:r>
          </a:p>
          <a:p>
            <a:pPr marL="285750" indent="-285750">
              <a:lnSpc>
                <a:spcPct val="150000"/>
              </a:lnSpc>
            </a:pPr>
            <a:endParaRPr lang="en-NZ" dirty="0"/>
          </a:p>
          <a:p>
            <a:pPr marL="0" indent="0">
              <a:lnSpc>
                <a:spcPct val="150000"/>
              </a:lnSpc>
              <a:buNone/>
            </a:pPr>
            <a:endParaRPr sz="1700" dirty="0"/>
          </a:p>
        </p:txBody>
      </p:sp>
    </p:spTree>
    <p:extLst>
      <p:ext uri="{BB962C8B-B14F-4D97-AF65-F5344CB8AC3E}">
        <p14:creationId xmlns:p14="http://schemas.microsoft.com/office/powerpoint/2010/main" val="46027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CE6B-B28C-CC54-9FF0-1D57E6660600}"/>
              </a:ext>
            </a:extLst>
          </p:cNvPr>
          <p:cNvSpPr>
            <a:spLocks noGrp="1"/>
          </p:cNvSpPr>
          <p:nvPr>
            <p:ph type="title"/>
          </p:nvPr>
        </p:nvSpPr>
        <p:spPr/>
        <p:txBody>
          <a:bodyPr/>
          <a:lstStyle/>
          <a:p>
            <a:r>
              <a:rPr lang="en-NZ" dirty="0"/>
              <a:t>An example record</a:t>
            </a:r>
          </a:p>
        </p:txBody>
      </p:sp>
      <p:sp>
        <p:nvSpPr>
          <p:cNvPr id="4" name="Slide Number Placeholder 3">
            <a:extLst>
              <a:ext uri="{FF2B5EF4-FFF2-40B4-BE49-F238E27FC236}">
                <a16:creationId xmlns:a16="http://schemas.microsoft.com/office/drawing/2014/main" id="{ED653C35-6BBC-20B7-1F6A-FCB44CC484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6" name="Picture 5">
            <a:extLst>
              <a:ext uri="{FF2B5EF4-FFF2-40B4-BE49-F238E27FC236}">
                <a16:creationId xmlns:a16="http://schemas.microsoft.com/office/drawing/2014/main" id="{49848DE9-99CB-4D38-EF7F-85C23829C5A9}"/>
              </a:ext>
            </a:extLst>
          </p:cNvPr>
          <p:cNvPicPr>
            <a:picLocks noChangeAspect="1"/>
          </p:cNvPicPr>
          <p:nvPr/>
        </p:nvPicPr>
        <p:blipFill>
          <a:blip r:embed="rId2"/>
          <a:stretch>
            <a:fillRect/>
          </a:stretch>
        </p:blipFill>
        <p:spPr>
          <a:xfrm>
            <a:off x="2212460" y="884135"/>
            <a:ext cx="4829720" cy="3375229"/>
          </a:xfrm>
          <a:prstGeom prst="rect">
            <a:avLst/>
          </a:prstGeom>
          <a:ln>
            <a:solidFill>
              <a:schemeClr val="accent1"/>
            </a:solidFill>
          </a:ln>
        </p:spPr>
      </p:pic>
    </p:spTree>
    <p:extLst>
      <p:ext uri="{BB962C8B-B14F-4D97-AF65-F5344CB8AC3E}">
        <p14:creationId xmlns:p14="http://schemas.microsoft.com/office/powerpoint/2010/main" val="1898685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BBD4-D841-4376-1F0D-DFB6A543B549}"/>
              </a:ext>
            </a:extLst>
          </p:cNvPr>
          <p:cNvSpPr>
            <a:spLocks noGrp="1"/>
          </p:cNvSpPr>
          <p:nvPr>
            <p:ph type="title"/>
          </p:nvPr>
        </p:nvSpPr>
        <p:spPr/>
        <p:txBody>
          <a:bodyPr/>
          <a:lstStyle/>
          <a:p>
            <a:r>
              <a:rPr lang="en-NZ" dirty="0"/>
              <a:t>Otago Polytechnic have also written other work types to records</a:t>
            </a:r>
          </a:p>
        </p:txBody>
      </p:sp>
      <p:sp>
        <p:nvSpPr>
          <p:cNvPr id="4" name="Slide Number Placeholder 3">
            <a:extLst>
              <a:ext uri="{FF2B5EF4-FFF2-40B4-BE49-F238E27FC236}">
                <a16:creationId xmlns:a16="http://schemas.microsoft.com/office/drawing/2014/main" id="{E8A41EC5-5E8F-5AB5-1850-A430D6F402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6" name="Picture 5">
            <a:extLst>
              <a:ext uri="{FF2B5EF4-FFF2-40B4-BE49-F238E27FC236}">
                <a16:creationId xmlns:a16="http://schemas.microsoft.com/office/drawing/2014/main" id="{29463F8C-19D7-5011-BBD2-4E6881C639F8}"/>
              </a:ext>
            </a:extLst>
          </p:cNvPr>
          <p:cNvPicPr>
            <a:picLocks noChangeAspect="1"/>
          </p:cNvPicPr>
          <p:nvPr/>
        </p:nvPicPr>
        <p:blipFill>
          <a:blip r:embed="rId2"/>
          <a:stretch>
            <a:fillRect/>
          </a:stretch>
        </p:blipFill>
        <p:spPr>
          <a:xfrm>
            <a:off x="274320" y="1221733"/>
            <a:ext cx="3964362" cy="2644296"/>
          </a:xfrm>
          <a:prstGeom prst="rect">
            <a:avLst/>
          </a:prstGeom>
          <a:ln>
            <a:solidFill>
              <a:schemeClr val="accent1"/>
            </a:solidFill>
          </a:ln>
        </p:spPr>
      </p:pic>
      <p:pic>
        <p:nvPicPr>
          <p:cNvPr id="7" name="Picture 6">
            <a:extLst>
              <a:ext uri="{FF2B5EF4-FFF2-40B4-BE49-F238E27FC236}">
                <a16:creationId xmlns:a16="http://schemas.microsoft.com/office/drawing/2014/main" id="{63415F08-16F9-C157-54B2-8B756C5E55C2}"/>
              </a:ext>
            </a:extLst>
          </p:cNvPr>
          <p:cNvPicPr>
            <a:picLocks noChangeAspect="1"/>
          </p:cNvPicPr>
          <p:nvPr/>
        </p:nvPicPr>
        <p:blipFill>
          <a:blip r:embed="rId3"/>
          <a:stretch>
            <a:fillRect/>
          </a:stretch>
        </p:blipFill>
        <p:spPr>
          <a:xfrm>
            <a:off x="4300566" y="1221733"/>
            <a:ext cx="4622902" cy="2476208"/>
          </a:xfrm>
          <a:prstGeom prst="rect">
            <a:avLst/>
          </a:prstGeom>
          <a:ln>
            <a:solidFill>
              <a:schemeClr val="accent1"/>
            </a:solidFill>
          </a:ln>
        </p:spPr>
      </p:pic>
    </p:spTree>
    <p:extLst>
      <p:ext uri="{BB962C8B-B14F-4D97-AF65-F5344CB8AC3E}">
        <p14:creationId xmlns:p14="http://schemas.microsoft.com/office/powerpoint/2010/main" val="848278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785516" y="200937"/>
            <a:ext cx="7572968" cy="59210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lang="en-NZ" sz="3200" dirty="0"/>
              <a:t>Other functions of the NZ ORCID Hub</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grpSp>
        <p:nvGrpSpPr>
          <p:cNvPr id="12" name="Group 11">
            <a:extLst>
              <a:ext uri="{FF2B5EF4-FFF2-40B4-BE49-F238E27FC236}">
                <a16:creationId xmlns:a16="http://schemas.microsoft.com/office/drawing/2014/main" id="{04BBC650-CEEE-FBB0-2A82-C554CCEE290B}"/>
              </a:ext>
            </a:extLst>
          </p:cNvPr>
          <p:cNvGrpSpPr/>
          <p:nvPr/>
        </p:nvGrpSpPr>
        <p:grpSpPr>
          <a:xfrm>
            <a:off x="691955" y="719249"/>
            <a:ext cx="7760090" cy="3705002"/>
            <a:chOff x="785516" y="793039"/>
            <a:chExt cx="7572968" cy="3557422"/>
          </a:xfrm>
        </p:grpSpPr>
        <p:grpSp>
          <p:nvGrpSpPr>
            <p:cNvPr id="10" name="Group 9">
              <a:extLst>
                <a:ext uri="{FF2B5EF4-FFF2-40B4-BE49-F238E27FC236}">
                  <a16:creationId xmlns:a16="http://schemas.microsoft.com/office/drawing/2014/main" id="{3369F18C-1587-5466-3CD0-AF091111895A}"/>
                </a:ext>
              </a:extLst>
            </p:cNvPr>
            <p:cNvGrpSpPr/>
            <p:nvPr/>
          </p:nvGrpSpPr>
          <p:grpSpPr>
            <a:xfrm>
              <a:off x="785516" y="793039"/>
              <a:ext cx="7572968" cy="3557422"/>
              <a:chOff x="785516" y="793039"/>
              <a:chExt cx="7572968" cy="3557422"/>
            </a:xfrm>
          </p:grpSpPr>
          <p:pic>
            <p:nvPicPr>
              <p:cNvPr id="3" name="Picture 2">
                <a:extLst>
                  <a:ext uri="{FF2B5EF4-FFF2-40B4-BE49-F238E27FC236}">
                    <a16:creationId xmlns:a16="http://schemas.microsoft.com/office/drawing/2014/main" id="{5D19B318-A976-3424-8F08-48F9B435C181}"/>
                  </a:ext>
                </a:extLst>
              </p:cNvPr>
              <p:cNvPicPr>
                <a:picLocks noChangeAspect="1"/>
              </p:cNvPicPr>
              <p:nvPr/>
            </p:nvPicPr>
            <p:blipFill>
              <a:blip r:embed="rId3"/>
              <a:stretch>
                <a:fillRect/>
              </a:stretch>
            </p:blipFill>
            <p:spPr>
              <a:xfrm>
                <a:off x="785516" y="793039"/>
                <a:ext cx="7572968" cy="3557422"/>
              </a:xfrm>
              <a:prstGeom prst="rect">
                <a:avLst/>
              </a:prstGeom>
              <a:ln>
                <a:solidFill>
                  <a:schemeClr val="tx1"/>
                </a:solidFill>
              </a:ln>
            </p:spPr>
          </p:pic>
          <p:sp>
            <p:nvSpPr>
              <p:cNvPr id="8" name="Rectangle 7">
                <a:extLst>
                  <a:ext uri="{FF2B5EF4-FFF2-40B4-BE49-F238E27FC236}">
                    <a16:creationId xmlns:a16="http://schemas.microsoft.com/office/drawing/2014/main" id="{D8F5BCF2-57A1-D52C-5BD2-5A41C03D9038}"/>
                  </a:ext>
                </a:extLst>
              </p:cNvPr>
              <p:cNvSpPr/>
              <p:nvPr/>
            </p:nvSpPr>
            <p:spPr>
              <a:xfrm>
                <a:off x="1600200" y="2010335"/>
                <a:ext cx="1196788" cy="2265830"/>
              </a:xfrm>
              <a:prstGeom prst="rect">
                <a:avLst/>
              </a:prstGeom>
              <a:solidFill>
                <a:srgbClr val="7FA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F66F29C1-7A85-E92A-9189-AB58ABDDE6AE}"/>
                  </a:ext>
                </a:extLst>
              </p:cNvPr>
              <p:cNvSpPr/>
              <p:nvPr/>
            </p:nvSpPr>
            <p:spPr>
              <a:xfrm>
                <a:off x="3807208" y="2010335"/>
                <a:ext cx="704281" cy="2265830"/>
              </a:xfrm>
              <a:prstGeom prst="rect">
                <a:avLst/>
              </a:prstGeom>
              <a:solidFill>
                <a:srgbClr val="7FA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1" name="Rectangle 10">
              <a:extLst>
                <a:ext uri="{FF2B5EF4-FFF2-40B4-BE49-F238E27FC236}">
                  <a16:creationId xmlns:a16="http://schemas.microsoft.com/office/drawing/2014/main" id="{B10DDE6F-77C8-B449-D675-CE2C6614C663}"/>
                </a:ext>
              </a:extLst>
            </p:cNvPr>
            <p:cNvSpPr/>
            <p:nvPr/>
          </p:nvSpPr>
          <p:spPr>
            <a:xfrm>
              <a:off x="3180229" y="1425388"/>
              <a:ext cx="430306" cy="94130"/>
            </a:xfrm>
            <a:prstGeom prst="rect">
              <a:avLst/>
            </a:prstGeom>
            <a:solidFill>
              <a:srgbClr val="FCFC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419894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785516" y="200937"/>
            <a:ext cx="7572968" cy="59210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lang="en-NZ" sz="3200" dirty="0"/>
              <a:t>Other functions of the NZ ORCID Hub</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pic>
        <p:nvPicPr>
          <p:cNvPr id="2" name="Picture 1">
            <a:extLst>
              <a:ext uri="{FF2B5EF4-FFF2-40B4-BE49-F238E27FC236}">
                <a16:creationId xmlns:a16="http://schemas.microsoft.com/office/drawing/2014/main" id="{F7AFDAEC-4B2B-8362-8B8F-A24A6CB2C034}"/>
              </a:ext>
            </a:extLst>
          </p:cNvPr>
          <p:cNvPicPr>
            <a:picLocks noChangeAspect="1"/>
          </p:cNvPicPr>
          <p:nvPr/>
        </p:nvPicPr>
        <p:blipFill>
          <a:blip r:embed="rId3"/>
          <a:stretch>
            <a:fillRect/>
          </a:stretch>
        </p:blipFill>
        <p:spPr>
          <a:xfrm>
            <a:off x="679366" y="690971"/>
            <a:ext cx="7785267" cy="3761558"/>
          </a:xfrm>
          <a:prstGeom prst="rect">
            <a:avLst/>
          </a:prstGeom>
        </p:spPr>
      </p:pic>
      <p:sp>
        <p:nvSpPr>
          <p:cNvPr id="4" name="Oval 3">
            <a:extLst>
              <a:ext uri="{FF2B5EF4-FFF2-40B4-BE49-F238E27FC236}">
                <a16:creationId xmlns:a16="http://schemas.microsoft.com/office/drawing/2014/main" id="{21D8E1F1-E5BF-0984-3B52-AA6D3F812C3E}"/>
              </a:ext>
            </a:extLst>
          </p:cNvPr>
          <p:cNvSpPr/>
          <p:nvPr/>
        </p:nvSpPr>
        <p:spPr>
          <a:xfrm>
            <a:off x="2682689" y="1506070"/>
            <a:ext cx="914400" cy="161365"/>
          </a:xfrm>
          <a:prstGeom prst="ellipse">
            <a:avLst/>
          </a:prstGeom>
          <a:noFill/>
          <a:ln>
            <a:solidFill>
              <a:srgbClr val="7FAA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46464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528015" y="200937"/>
            <a:ext cx="6975444" cy="1035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lang="en-NZ" sz="3200" dirty="0"/>
              <a:t>Demo</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214185" y="785255"/>
            <a:ext cx="8401800" cy="3789808"/>
          </a:xfrm>
          <a:prstGeom prst="rect">
            <a:avLst/>
          </a:prstGeom>
        </p:spPr>
        <p:txBody>
          <a:bodyPr spcFirstLastPara="1" wrap="square" lIns="91425" tIns="91425" rIns="91425" bIns="91425" anchor="t" anchorCtr="0">
            <a:noAutofit/>
          </a:bodyPr>
          <a:lstStyle/>
          <a:p>
            <a:pPr marL="0" indent="0" algn="ctr">
              <a:lnSpc>
                <a:spcPct val="150000"/>
              </a:lnSpc>
              <a:buNone/>
            </a:pPr>
            <a:r>
              <a:rPr lang="en-NZ" dirty="0"/>
              <a:t>A demonstration of writing an affiliation to a staff member’s ORCID record</a:t>
            </a:r>
            <a:endParaRPr lang="en-NZ" sz="1300" dirty="0"/>
          </a:p>
          <a:p>
            <a:pPr marL="285750" indent="-285750">
              <a:lnSpc>
                <a:spcPct val="150000"/>
              </a:lnSpc>
            </a:pPr>
            <a:endParaRPr lang="en-NZ" dirty="0"/>
          </a:p>
          <a:p>
            <a:pPr marL="285750" indent="-285750">
              <a:lnSpc>
                <a:spcPct val="150000"/>
              </a:lnSpc>
            </a:pPr>
            <a:endParaRPr lang="en-NZ" dirty="0"/>
          </a:p>
          <a:p>
            <a:pPr marL="285750" indent="-285750">
              <a:lnSpc>
                <a:spcPct val="150000"/>
              </a:lnSpc>
            </a:pPr>
            <a:r>
              <a:rPr lang="en-NZ" dirty="0">
                <a:hlinkClick r:id="rId3"/>
              </a:rPr>
              <a:t>https://sandbox.orcid.org/0009-0005-8536-4309</a:t>
            </a:r>
            <a:endParaRPr lang="en-NZ" dirty="0"/>
          </a:p>
          <a:p>
            <a:pPr marL="285750" indent="-285750">
              <a:lnSpc>
                <a:spcPct val="150000"/>
              </a:lnSpc>
            </a:pPr>
            <a:endParaRPr lang="en-NZ" dirty="0"/>
          </a:p>
          <a:p>
            <a:pPr marL="0" indent="0">
              <a:lnSpc>
                <a:spcPct val="150000"/>
              </a:lnSpc>
              <a:buNone/>
            </a:pPr>
            <a:endParaRPr sz="1700" dirty="0"/>
          </a:p>
        </p:txBody>
      </p:sp>
    </p:spTree>
    <p:extLst>
      <p:ext uri="{BB962C8B-B14F-4D97-AF65-F5344CB8AC3E}">
        <p14:creationId xmlns:p14="http://schemas.microsoft.com/office/powerpoint/2010/main" val="2837348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
          <a:extLst>
            <a:ext uri="{FF2B5EF4-FFF2-40B4-BE49-F238E27FC236}">
              <a16:creationId xmlns:a16="http://schemas.microsoft.com/office/drawing/2014/main" id="{6F53825C-C89A-6435-AE38-62DA400943AD}"/>
            </a:ext>
          </a:extLst>
        </p:cNvPr>
        <p:cNvGrpSpPr/>
        <p:nvPr/>
      </p:nvGrpSpPr>
      <p:grpSpPr>
        <a:xfrm>
          <a:off x="0" y="0"/>
          <a:ext cx="0" cy="0"/>
          <a:chOff x="0" y="0"/>
          <a:chExt cx="0" cy="0"/>
        </a:xfrm>
      </p:grpSpPr>
      <p:sp>
        <p:nvSpPr>
          <p:cNvPr id="6" name="Google Shape;50;p12">
            <a:extLst>
              <a:ext uri="{FF2B5EF4-FFF2-40B4-BE49-F238E27FC236}">
                <a16:creationId xmlns:a16="http://schemas.microsoft.com/office/drawing/2014/main" id="{2A843516-83DC-4EC7-D0A8-3C1D0B8CB259}"/>
              </a:ext>
            </a:extLst>
          </p:cNvPr>
          <p:cNvSpPr txBox="1">
            <a:spLocks/>
          </p:cNvSpPr>
          <p:nvPr/>
        </p:nvSpPr>
        <p:spPr>
          <a:xfrm>
            <a:off x="528015" y="200937"/>
            <a:ext cx="6975444" cy="1035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lang="en-NZ" sz="3200" dirty="0"/>
              <a:t>Useful links and Resources</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984F7D8C-27D0-3601-AA46-FBB307A60FEE}"/>
              </a:ext>
            </a:extLst>
          </p:cNvPr>
          <p:cNvSpPr txBox="1">
            <a:spLocks noGrp="1"/>
          </p:cNvSpPr>
          <p:nvPr>
            <p:ph type="body" idx="1"/>
          </p:nvPr>
        </p:nvSpPr>
        <p:spPr>
          <a:xfrm>
            <a:off x="214185" y="785255"/>
            <a:ext cx="8401800" cy="3789808"/>
          </a:xfrm>
          <a:prstGeom prst="rect">
            <a:avLst/>
          </a:prstGeom>
        </p:spPr>
        <p:txBody>
          <a:bodyPr spcFirstLastPara="1" wrap="square" lIns="91425" tIns="91425" rIns="91425" bIns="91425" anchor="t" anchorCtr="0">
            <a:noAutofit/>
          </a:bodyPr>
          <a:lstStyle/>
          <a:p>
            <a:pPr marL="285750" indent="-285750">
              <a:lnSpc>
                <a:spcPct val="150000"/>
              </a:lnSpc>
            </a:pPr>
            <a:r>
              <a:rPr lang="en-NZ" dirty="0"/>
              <a:t>We have a </a:t>
            </a:r>
            <a:r>
              <a:rPr lang="en-NZ" dirty="0">
                <a:hlinkClick r:id="rId3"/>
              </a:rPr>
              <a:t>section of our website </a:t>
            </a:r>
            <a:r>
              <a:rPr lang="en-NZ" dirty="0"/>
              <a:t>dedicated to support when using the Hub</a:t>
            </a:r>
          </a:p>
          <a:p>
            <a:pPr marL="285750" indent="-285750">
              <a:lnSpc>
                <a:spcPct val="150000"/>
              </a:lnSpc>
            </a:pPr>
            <a:r>
              <a:rPr lang="en-NZ" sz="1300" dirty="0"/>
              <a:t>This provides information about applying for credentials, onboarding to the Hub and user guides for using the Hub</a:t>
            </a:r>
          </a:p>
          <a:p>
            <a:pPr marL="285750" indent="-285750">
              <a:lnSpc>
                <a:spcPct val="150000"/>
              </a:lnSpc>
            </a:pPr>
            <a:r>
              <a:rPr lang="en-NZ" sz="1300" dirty="0"/>
              <a:t>On this webpage, there are also ORCID Communication examples and advice for developing a communication plan</a:t>
            </a:r>
          </a:p>
          <a:p>
            <a:pPr marL="285750" indent="-285750">
              <a:lnSpc>
                <a:spcPct val="150000"/>
              </a:lnSpc>
            </a:pPr>
            <a:r>
              <a:rPr lang="en-NZ" sz="1300" dirty="0"/>
              <a:t>The Hub FAQ can be found </a:t>
            </a:r>
            <a:r>
              <a:rPr lang="en-NZ" sz="1300" dirty="0">
                <a:hlinkClick r:id="rId4"/>
              </a:rPr>
              <a:t>here</a:t>
            </a:r>
            <a:r>
              <a:rPr lang="en-NZ" sz="1300" dirty="0"/>
              <a:t> and </a:t>
            </a:r>
            <a:r>
              <a:rPr lang="en-NZ" sz="1300" dirty="0">
                <a:hlinkClick r:id="rId5"/>
              </a:rPr>
              <a:t>here</a:t>
            </a:r>
            <a:endParaRPr lang="en-NZ" sz="1300" dirty="0"/>
          </a:p>
          <a:p>
            <a:pPr marL="285750" indent="-285750">
              <a:lnSpc>
                <a:spcPct val="150000"/>
              </a:lnSpc>
            </a:pPr>
            <a:r>
              <a:rPr lang="en-NZ" sz="1300" dirty="0"/>
              <a:t>Some more Hub documentation can be found </a:t>
            </a:r>
            <a:r>
              <a:rPr lang="en-NZ" sz="1300" dirty="0">
                <a:hlinkClick r:id="rId6"/>
              </a:rPr>
              <a:t>here</a:t>
            </a:r>
            <a:r>
              <a:rPr lang="en-NZ" sz="1300" dirty="0"/>
              <a:t>, although this is mostly relevant for the v2.0 ORCID schema</a:t>
            </a:r>
          </a:p>
          <a:p>
            <a:pPr marL="285750" indent="-285750">
              <a:lnSpc>
                <a:spcPct val="150000"/>
              </a:lnSpc>
            </a:pPr>
            <a:r>
              <a:rPr lang="en-NZ" sz="1300" dirty="0"/>
              <a:t>A test ORCID Hub swagger can be found </a:t>
            </a:r>
            <a:r>
              <a:rPr lang="en-NZ" sz="1300" dirty="0">
                <a:hlinkClick r:id="rId7"/>
              </a:rPr>
              <a:t>here</a:t>
            </a:r>
            <a:endParaRPr lang="en-NZ" sz="1300" dirty="0"/>
          </a:p>
          <a:p>
            <a:pPr marL="285750" indent="-285750">
              <a:lnSpc>
                <a:spcPct val="150000"/>
              </a:lnSpc>
            </a:pPr>
            <a:endParaRPr lang="en-NZ" dirty="0"/>
          </a:p>
          <a:p>
            <a:pPr marL="0" indent="0">
              <a:lnSpc>
                <a:spcPct val="150000"/>
              </a:lnSpc>
              <a:buNone/>
            </a:pPr>
            <a:endParaRPr sz="1700" dirty="0"/>
          </a:p>
        </p:txBody>
      </p:sp>
    </p:spTree>
    <p:extLst>
      <p:ext uri="{BB962C8B-B14F-4D97-AF65-F5344CB8AC3E}">
        <p14:creationId xmlns:p14="http://schemas.microsoft.com/office/powerpoint/2010/main" val="3652529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AA9F0-2076-C0A9-F85E-343610A422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8" name="Picture 7">
            <a:extLst>
              <a:ext uri="{FF2B5EF4-FFF2-40B4-BE49-F238E27FC236}">
                <a16:creationId xmlns:a16="http://schemas.microsoft.com/office/drawing/2014/main" id="{E18F2F13-4818-1FBC-FC08-0E8A3DBACDB6}"/>
              </a:ext>
            </a:extLst>
          </p:cNvPr>
          <p:cNvPicPr>
            <a:picLocks noChangeAspect="1"/>
          </p:cNvPicPr>
          <p:nvPr/>
        </p:nvPicPr>
        <p:blipFill>
          <a:blip r:embed="rId2"/>
          <a:stretch>
            <a:fillRect/>
          </a:stretch>
        </p:blipFill>
        <p:spPr>
          <a:xfrm>
            <a:off x="5281706" y="1014873"/>
            <a:ext cx="2358406" cy="2350187"/>
          </a:xfrm>
          <a:prstGeom prst="rect">
            <a:avLst/>
          </a:prstGeom>
        </p:spPr>
      </p:pic>
      <p:pic>
        <p:nvPicPr>
          <p:cNvPr id="9" name="Picture 8">
            <a:extLst>
              <a:ext uri="{FF2B5EF4-FFF2-40B4-BE49-F238E27FC236}">
                <a16:creationId xmlns:a16="http://schemas.microsoft.com/office/drawing/2014/main" id="{E45D8240-A1E6-5FCC-89C3-6F123D5B1349}"/>
              </a:ext>
            </a:extLst>
          </p:cNvPr>
          <p:cNvPicPr>
            <a:picLocks noChangeAspect="1"/>
          </p:cNvPicPr>
          <p:nvPr/>
        </p:nvPicPr>
        <p:blipFill>
          <a:blip r:embed="rId3"/>
          <a:stretch>
            <a:fillRect/>
          </a:stretch>
        </p:blipFill>
        <p:spPr>
          <a:xfrm>
            <a:off x="1075765" y="995249"/>
            <a:ext cx="2999324" cy="2389433"/>
          </a:xfrm>
          <a:prstGeom prst="rect">
            <a:avLst/>
          </a:prstGeom>
        </p:spPr>
      </p:pic>
      <p:sp>
        <p:nvSpPr>
          <p:cNvPr id="2" name="Title 1">
            <a:extLst>
              <a:ext uri="{FF2B5EF4-FFF2-40B4-BE49-F238E27FC236}">
                <a16:creationId xmlns:a16="http://schemas.microsoft.com/office/drawing/2014/main" id="{FCE55621-2F1D-1F41-CB26-631DEAE524B7}"/>
              </a:ext>
            </a:extLst>
          </p:cNvPr>
          <p:cNvSpPr txBox="1">
            <a:spLocks/>
          </p:cNvSpPr>
          <p:nvPr/>
        </p:nvSpPr>
        <p:spPr>
          <a:xfrm>
            <a:off x="327858" y="4104369"/>
            <a:ext cx="8706000" cy="51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algn="ctr"/>
            <a:r>
              <a:rPr lang="en-NZ" sz="2000" dirty="0"/>
              <a:t>Any question? orcid@royalsociety.org.nz</a:t>
            </a:r>
          </a:p>
        </p:txBody>
      </p:sp>
    </p:spTree>
    <p:extLst>
      <p:ext uri="{BB962C8B-B14F-4D97-AF65-F5344CB8AC3E}">
        <p14:creationId xmlns:p14="http://schemas.microsoft.com/office/powerpoint/2010/main" val="373043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4466-A671-56DA-3632-5384B94320A1}"/>
              </a:ext>
            </a:extLst>
          </p:cNvPr>
          <p:cNvSpPr>
            <a:spLocks noGrp="1"/>
          </p:cNvSpPr>
          <p:nvPr>
            <p:ph type="title"/>
          </p:nvPr>
        </p:nvSpPr>
        <p:spPr/>
        <p:txBody>
          <a:bodyPr/>
          <a:lstStyle/>
          <a:p>
            <a:r>
              <a:rPr lang="en-NZ" dirty="0"/>
              <a:t>Why write to staff ORCID records?</a:t>
            </a:r>
          </a:p>
        </p:txBody>
      </p:sp>
      <p:sp>
        <p:nvSpPr>
          <p:cNvPr id="3" name="Text Placeholder 2">
            <a:extLst>
              <a:ext uri="{FF2B5EF4-FFF2-40B4-BE49-F238E27FC236}">
                <a16:creationId xmlns:a16="http://schemas.microsoft.com/office/drawing/2014/main" id="{2186A1BB-DA5C-D509-6638-711F8AF67873}"/>
              </a:ext>
            </a:extLst>
          </p:cNvPr>
          <p:cNvSpPr>
            <a:spLocks noGrp="1"/>
          </p:cNvSpPr>
          <p:nvPr>
            <p:ph type="body" idx="1"/>
          </p:nvPr>
        </p:nvSpPr>
        <p:spPr>
          <a:xfrm>
            <a:off x="274320" y="790020"/>
            <a:ext cx="8401800" cy="3415500"/>
          </a:xfrm>
        </p:spPr>
        <p:txBody>
          <a:bodyPr/>
          <a:lstStyle/>
          <a:p>
            <a:pPr marL="0" indent="0">
              <a:lnSpc>
                <a:spcPct val="150000"/>
              </a:lnSpc>
              <a:buNone/>
            </a:pPr>
            <a:r>
              <a:rPr lang="en-NZ" sz="1700" kern="100" dirty="0">
                <a:latin typeface="Open Sans" panose="020B0606030504020204" pitchFamily="34" charset="0"/>
                <a:ea typeface="Open Sans" panose="020B0606030504020204" pitchFamily="34" charset="0"/>
                <a:cs typeface="Open Sans" panose="020B0606030504020204" pitchFamily="34" charset="0"/>
              </a:rPr>
              <a:t>When able to provide staff with up-to-date ORCID records:</a:t>
            </a:r>
          </a:p>
          <a:p>
            <a:pPr marL="285750" indent="-285750">
              <a:lnSpc>
                <a:spcPct val="150000"/>
              </a:lnSpc>
              <a:buFont typeface="Courier New" panose="02070309020205020404" pitchFamily="49" charset="0"/>
              <a:buChar char="o"/>
            </a:pPr>
            <a:r>
              <a:rPr lang="en-NZ" sz="1700" kern="100" dirty="0">
                <a:latin typeface="Open Sans" panose="020B0606030504020204" pitchFamily="34" charset="0"/>
                <a:ea typeface="Open Sans" panose="020B0606030504020204" pitchFamily="34" charset="0"/>
                <a:cs typeface="Open Sans" panose="020B0606030504020204" pitchFamily="34" charset="0"/>
              </a:rPr>
              <a:t>Correctly attributed outputs and affiliations</a:t>
            </a:r>
          </a:p>
          <a:p>
            <a:pPr marL="285750" indent="-285750">
              <a:lnSpc>
                <a:spcPct val="150000"/>
              </a:lnSpc>
              <a:buFont typeface="Courier New" panose="02070309020205020404" pitchFamily="49" charset="0"/>
              <a:buChar char="o"/>
            </a:pPr>
            <a:r>
              <a:rPr lang="en-US" sz="1700" kern="100" dirty="0">
                <a:latin typeface="Open Sans" panose="020B0606030504020204" pitchFamily="34" charset="0"/>
                <a:ea typeface="Open Sans" panose="020B0606030504020204" pitchFamily="34" charset="0"/>
                <a:cs typeface="Open Sans" panose="020B0606030504020204" pitchFamily="34" charset="0"/>
              </a:rPr>
              <a:t>Reduced administrative burden for staff</a:t>
            </a:r>
            <a:endParaRPr lang="en-NZ" sz="1700" kern="1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Courier New" panose="02070309020205020404" pitchFamily="49" charset="0"/>
              <a:buChar char="o"/>
            </a:pPr>
            <a:r>
              <a:rPr lang="en-NZ" sz="1700" kern="100" dirty="0">
                <a:latin typeface="Open Sans" panose="020B0606030504020204" pitchFamily="34" charset="0"/>
                <a:ea typeface="Open Sans" panose="020B0606030504020204" pitchFamily="34" charset="0"/>
                <a:cs typeface="Open Sans" panose="020B0606030504020204" pitchFamily="34" charset="0"/>
              </a:rPr>
              <a:t>Recognise achievements</a:t>
            </a:r>
          </a:p>
          <a:p>
            <a:pPr marL="285750" indent="-285750">
              <a:lnSpc>
                <a:spcPct val="150000"/>
              </a:lnSpc>
              <a:buFont typeface="Courier New" panose="02070309020205020404" pitchFamily="49" charset="0"/>
              <a:buChar char="o"/>
            </a:pPr>
            <a:r>
              <a:rPr lang="en-US" sz="1700" kern="100" dirty="0">
                <a:latin typeface="Open Sans" panose="020B0606030504020204" pitchFamily="34" charset="0"/>
                <a:ea typeface="Open Sans" panose="020B0606030504020204" pitchFamily="34" charset="0"/>
                <a:cs typeface="Open Sans" panose="020B0606030504020204" pitchFamily="34" charset="0"/>
              </a:rPr>
              <a:t>Improved visibility of outputs</a:t>
            </a:r>
            <a:endParaRPr lang="en-NZ" sz="1700" kern="1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Courier New" panose="02070309020205020404" pitchFamily="49" charset="0"/>
              <a:buChar char="o"/>
            </a:pPr>
            <a:r>
              <a:rPr lang="en-NZ" sz="1700" kern="100" dirty="0">
                <a:latin typeface="Open Sans" panose="020B0606030504020204" pitchFamily="34" charset="0"/>
                <a:ea typeface="Open Sans" panose="020B0606030504020204" pitchFamily="34" charset="0"/>
                <a:cs typeface="Open Sans" panose="020B0606030504020204" pitchFamily="34" charset="0"/>
              </a:rPr>
              <a:t>Track outputs and other analytics </a:t>
            </a:r>
            <a:endParaRPr lang="en-US" sz="1700" kern="1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Courier New" panose="02070309020205020404" pitchFamily="49" charset="0"/>
              <a:buChar char="o"/>
            </a:pPr>
            <a:r>
              <a:rPr lang="en-US" sz="1700" kern="100" dirty="0">
                <a:effectLst/>
                <a:latin typeface="Open Sans" panose="020B0606030504020204" pitchFamily="34" charset="0"/>
                <a:ea typeface="Open Sans" panose="020B0606030504020204" pitchFamily="34" charset="0"/>
                <a:cs typeface="Open Sans" panose="020B0606030504020204" pitchFamily="34" charset="0"/>
              </a:rPr>
              <a:t>Follow researchers’ careers</a:t>
            </a:r>
            <a:endParaRPr lang="en-NZ" sz="1700" kern="10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spcAft>
                <a:spcPts val="800"/>
              </a:spcAft>
              <a:buFont typeface="Courier New" panose="02070309020205020404" pitchFamily="49" charset="0"/>
              <a:buChar char="o"/>
            </a:pPr>
            <a:r>
              <a:rPr lang="en-US" sz="1700" kern="100" dirty="0">
                <a:effectLst/>
                <a:latin typeface="Open Sans" panose="020B0606030504020204" pitchFamily="34" charset="0"/>
                <a:ea typeface="Open Sans" panose="020B0606030504020204" pitchFamily="34" charset="0"/>
                <a:cs typeface="Open Sans" panose="020B0606030504020204" pitchFamily="34" charset="0"/>
              </a:rPr>
              <a:t>Interconnected infrastructure</a:t>
            </a:r>
            <a:endParaRPr lang="en-NZ" sz="1700" kern="100" dirty="0">
              <a:effectLst/>
              <a:latin typeface="Open Sans" panose="020B0606030504020204" pitchFamily="34" charset="0"/>
              <a:ea typeface="Open Sans" panose="020B0606030504020204" pitchFamily="34" charset="0"/>
              <a:cs typeface="Open Sans" panose="020B0606030504020204" pitchFamily="34" charset="0"/>
            </a:endParaRPr>
          </a:p>
          <a:p>
            <a:endParaRPr lang="en-NZ" dirty="0"/>
          </a:p>
        </p:txBody>
      </p:sp>
      <p:pic>
        <p:nvPicPr>
          <p:cNvPr id="4" name="Picture 3">
            <a:extLst>
              <a:ext uri="{FF2B5EF4-FFF2-40B4-BE49-F238E27FC236}">
                <a16:creationId xmlns:a16="http://schemas.microsoft.com/office/drawing/2014/main" id="{71572C07-1444-E595-7C55-8FDA15425411}"/>
              </a:ext>
            </a:extLst>
          </p:cNvPr>
          <p:cNvPicPr>
            <a:picLocks noChangeAspect="1"/>
          </p:cNvPicPr>
          <p:nvPr/>
        </p:nvPicPr>
        <p:blipFill rotWithShape="1">
          <a:blip r:embed="rId2"/>
          <a:srcRect l="2412" t="1865" r="2412" b="2120"/>
          <a:stretch/>
        </p:blipFill>
        <p:spPr>
          <a:xfrm>
            <a:off x="5655662" y="2333065"/>
            <a:ext cx="2009865" cy="2020415"/>
          </a:xfrm>
          <a:prstGeom prst="rect">
            <a:avLst/>
          </a:prstGeom>
        </p:spPr>
      </p:pic>
      <p:pic>
        <p:nvPicPr>
          <p:cNvPr id="5" name="Picture 4">
            <a:extLst>
              <a:ext uri="{FF2B5EF4-FFF2-40B4-BE49-F238E27FC236}">
                <a16:creationId xmlns:a16="http://schemas.microsoft.com/office/drawing/2014/main" id="{86427FF8-78BE-8299-4DF6-DC3D90504BCD}"/>
              </a:ext>
            </a:extLst>
          </p:cNvPr>
          <p:cNvPicPr>
            <a:picLocks noChangeAspect="1"/>
          </p:cNvPicPr>
          <p:nvPr/>
        </p:nvPicPr>
        <p:blipFill rotWithShape="1">
          <a:blip r:embed="rId3"/>
          <a:srcRect l="4943" r="8317"/>
          <a:stretch/>
        </p:blipFill>
        <p:spPr>
          <a:xfrm>
            <a:off x="6509721" y="567034"/>
            <a:ext cx="2359959" cy="1508181"/>
          </a:xfrm>
          <a:prstGeom prst="rect">
            <a:avLst/>
          </a:prstGeom>
        </p:spPr>
      </p:pic>
    </p:spTree>
    <p:extLst>
      <p:ext uri="{BB962C8B-B14F-4D97-AF65-F5344CB8AC3E}">
        <p14:creationId xmlns:p14="http://schemas.microsoft.com/office/powerpoint/2010/main" val="1965566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528015" y="200937"/>
            <a:ext cx="5829242" cy="5082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kumimoji="0" lang="en-NZ" sz="3200" b="1" i="0" u="none" strike="noStrike" kern="0" cap="none" spc="0" normalizeH="0" baseline="0" noProof="0" dirty="0">
                <a:ln>
                  <a:noFill/>
                </a:ln>
                <a:solidFill>
                  <a:srgbClr val="003449"/>
                </a:solidFill>
                <a:effectLst/>
                <a:uLnTx/>
                <a:uFillTx/>
                <a:latin typeface="Open Sans"/>
                <a:ea typeface="Open Sans"/>
                <a:cs typeface="Open Sans"/>
                <a:sym typeface="Open Sans"/>
              </a:rPr>
              <a:t>What is the NZ ORCID Hub?</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214185" y="709159"/>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US" sz="1600" dirty="0"/>
              <a:t>The New Zealand ORCID Hub is a free </a:t>
            </a:r>
            <a:r>
              <a:rPr lang="en-US" sz="1600" b="1" dirty="0"/>
              <a:t>web application </a:t>
            </a:r>
            <a:r>
              <a:rPr lang="en-US" sz="1600" dirty="0"/>
              <a:t>that allows organisations, both large and small, to connect with ORCID to </a:t>
            </a:r>
            <a:r>
              <a:rPr lang="en-US" sz="1600" b="1" dirty="0"/>
              <a:t>read from and write to </a:t>
            </a:r>
            <a:r>
              <a:rPr lang="en-US" sz="1600" dirty="0"/>
              <a:t>their stakeholders' ORCID records, with the </a:t>
            </a:r>
            <a:r>
              <a:rPr lang="en-US" sz="1600" b="1" dirty="0"/>
              <a:t>record holder's permission</a:t>
            </a:r>
            <a:r>
              <a:rPr lang="en-US" sz="1600" dirty="0"/>
              <a:t>. </a:t>
            </a:r>
          </a:p>
          <a:p>
            <a:pPr marL="285750" indent="-285750">
              <a:lnSpc>
                <a:spcPct val="150000"/>
              </a:lnSpc>
            </a:pPr>
            <a:r>
              <a:rPr lang="en-US" sz="1600" dirty="0"/>
              <a:t>The Hub saves researchers’ time, as they don't have to update their ORCID record themselves and their records include accurate data from trustworthy sources </a:t>
            </a:r>
          </a:p>
          <a:p>
            <a:pPr marL="285750" indent="-285750">
              <a:lnSpc>
                <a:spcPct val="150000"/>
              </a:lnSpc>
            </a:pPr>
            <a:r>
              <a:rPr lang="en-US" sz="1600" dirty="0"/>
              <a:t>The Hub saves organisations money as they do not need to develop costly ORCID integrated systems. Analytics and insights are also provided by the Hub</a:t>
            </a:r>
          </a:p>
          <a:p>
            <a:pPr marL="285750" indent="-285750">
              <a:lnSpc>
                <a:spcPct val="150000"/>
              </a:lnSpc>
            </a:pPr>
            <a:endParaRPr lang="en-NZ" sz="1600" dirty="0"/>
          </a:p>
          <a:p>
            <a:pPr marL="285750" indent="-285750">
              <a:lnSpc>
                <a:spcPct val="150000"/>
              </a:lnSpc>
            </a:pPr>
            <a:r>
              <a:rPr lang="en-NZ" sz="1600" dirty="0"/>
              <a:t>https://orcidhub.org.nz/</a:t>
            </a:r>
          </a:p>
          <a:p>
            <a:pPr marL="0" indent="0">
              <a:lnSpc>
                <a:spcPct val="150000"/>
              </a:lnSpc>
              <a:buNone/>
            </a:pPr>
            <a:endParaRPr sz="1700" dirty="0"/>
          </a:p>
        </p:txBody>
      </p:sp>
      <p:pic>
        <p:nvPicPr>
          <p:cNvPr id="2" name="Picture 1">
            <a:extLst>
              <a:ext uri="{FF2B5EF4-FFF2-40B4-BE49-F238E27FC236}">
                <a16:creationId xmlns:a16="http://schemas.microsoft.com/office/drawing/2014/main" id="{61A35B6E-B535-5D0A-BEFC-2FC9A9903908}"/>
              </a:ext>
            </a:extLst>
          </p:cNvPr>
          <p:cNvPicPr>
            <a:picLocks noChangeAspect="1"/>
          </p:cNvPicPr>
          <p:nvPr/>
        </p:nvPicPr>
        <p:blipFill>
          <a:blip r:embed="rId3"/>
          <a:stretch>
            <a:fillRect/>
          </a:stretch>
        </p:blipFill>
        <p:spPr>
          <a:xfrm>
            <a:off x="7093583" y="3253962"/>
            <a:ext cx="1741394" cy="1741394"/>
          </a:xfrm>
          <a:prstGeom prst="rect">
            <a:avLst/>
          </a:prstGeom>
        </p:spPr>
      </p:pic>
    </p:spTree>
    <p:extLst>
      <p:ext uri="{BB962C8B-B14F-4D97-AF65-F5344CB8AC3E}">
        <p14:creationId xmlns:p14="http://schemas.microsoft.com/office/powerpoint/2010/main" val="317445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528014" y="200937"/>
            <a:ext cx="6329985" cy="5082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lang="en-NZ" sz="3200" dirty="0"/>
              <a:t>Test Hub and Production Hub</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214185" y="709159"/>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NZ" sz="1600" dirty="0"/>
              <a:t>There is a Test (Sandbox) Hub and a Production Hub</a:t>
            </a:r>
          </a:p>
          <a:p>
            <a:pPr marL="285750" indent="-285750">
              <a:lnSpc>
                <a:spcPct val="150000"/>
              </a:lnSpc>
            </a:pPr>
            <a:r>
              <a:rPr lang="en-NZ" sz="1600" dirty="0"/>
              <a:t>Before you have access to the Production Hub you need to be able to demonstrate use of the Test Hub</a:t>
            </a:r>
          </a:p>
          <a:p>
            <a:pPr marL="285750" indent="-285750">
              <a:lnSpc>
                <a:spcPct val="150000"/>
              </a:lnSpc>
            </a:pPr>
            <a:r>
              <a:rPr lang="en-NZ" sz="1600" dirty="0"/>
              <a:t>The Test Hub only makes changes to Sandbox ORCID records, the Production Hub makes changes to real ORCID records</a:t>
            </a:r>
          </a:p>
          <a:p>
            <a:pPr marL="285750" indent="-285750">
              <a:lnSpc>
                <a:spcPct val="150000"/>
              </a:lnSpc>
            </a:pPr>
            <a:r>
              <a:rPr lang="en-NZ" sz="1600" dirty="0"/>
              <a:t>Apply for </a:t>
            </a:r>
            <a:r>
              <a:rPr lang="en-NZ" sz="1600" b="1" dirty="0"/>
              <a:t>ORCID Sandbox API credentials </a:t>
            </a:r>
            <a:r>
              <a:rPr lang="en-NZ" sz="1600" dirty="0"/>
              <a:t>for use with the </a:t>
            </a:r>
            <a:r>
              <a:rPr lang="en-NZ" sz="1600" b="1" dirty="0"/>
              <a:t>Test Hub</a:t>
            </a:r>
            <a:r>
              <a:rPr lang="en-NZ" sz="1600" dirty="0"/>
              <a:t> and </a:t>
            </a:r>
            <a:r>
              <a:rPr lang="en-NZ" sz="1600" b="1" dirty="0"/>
              <a:t>ORCID Member API credentials </a:t>
            </a:r>
            <a:r>
              <a:rPr lang="en-NZ" sz="1600" dirty="0"/>
              <a:t>for use with the </a:t>
            </a:r>
            <a:r>
              <a:rPr lang="en-NZ" sz="1600" b="1" dirty="0"/>
              <a:t>Production Hub</a:t>
            </a:r>
          </a:p>
          <a:p>
            <a:pPr marL="285750" indent="-285750">
              <a:lnSpc>
                <a:spcPct val="150000"/>
              </a:lnSpc>
            </a:pPr>
            <a:endParaRPr lang="en-NZ" sz="1600" dirty="0"/>
          </a:p>
          <a:p>
            <a:pPr marL="285750" indent="-285750">
              <a:lnSpc>
                <a:spcPct val="150000"/>
              </a:lnSpc>
            </a:pPr>
            <a:r>
              <a:rPr lang="en-NZ" sz="1600" dirty="0"/>
              <a:t>Test Hub: https://test.orcidhub.org.nz/</a:t>
            </a:r>
          </a:p>
          <a:p>
            <a:pPr marL="285750" indent="-285750">
              <a:lnSpc>
                <a:spcPct val="150000"/>
              </a:lnSpc>
            </a:pPr>
            <a:r>
              <a:rPr lang="en-NZ" sz="1600" dirty="0"/>
              <a:t>Production Hub: https://orcidhub.org.nz/</a:t>
            </a:r>
          </a:p>
          <a:p>
            <a:pPr marL="0" indent="0">
              <a:lnSpc>
                <a:spcPct val="150000"/>
              </a:lnSpc>
              <a:buNone/>
            </a:pPr>
            <a:endParaRPr sz="1700" dirty="0"/>
          </a:p>
        </p:txBody>
      </p:sp>
    </p:spTree>
    <p:extLst>
      <p:ext uri="{BB962C8B-B14F-4D97-AF65-F5344CB8AC3E}">
        <p14:creationId xmlns:p14="http://schemas.microsoft.com/office/powerpoint/2010/main" val="86124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528014" y="200937"/>
            <a:ext cx="6329985" cy="5082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lang="en-NZ" sz="3200" dirty="0"/>
              <a:t>Roles in the Hub</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214186" y="641923"/>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NZ" dirty="0"/>
              <a:t>There are two role types that staff can be given in the Hub</a:t>
            </a:r>
          </a:p>
          <a:p>
            <a:pPr marL="285750" indent="-285750">
              <a:lnSpc>
                <a:spcPct val="150000"/>
              </a:lnSpc>
            </a:pPr>
            <a:r>
              <a:rPr lang="en-NZ" dirty="0"/>
              <a:t>The individuals in these roles can be different from the ORCID Main and Technical Contacts, but we encourage you to keep them similar</a:t>
            </a:r>
          </a:p>
          <a:p>
            <a:pPr marL="285750" indent="-285750">
              <a:lnSpc>
                <a:spcPct val="150000"/>
              </a:lnSpc>
            </a:pPr>
            <a:r>
              <a:rPr lang="en-NZ" b="1" u="sng" dirty="0"/>
              <a:t>1) Technical Contacts </a:t>
            </a:r>
          </a:p>
          <a:p>
            <a:pPr marL="742950" lvl="1" indent="-285750">
              <a:lnSpc>
                <a:spcPct val="150000"/>
              </a:lnSpc>
              <a:spcBef>
                <a:spcPts val="0"/>
              </a:spcBef>
            </a:pPr>
            <a:r>
              <a:rPr lang="en-NZ" dirty="0"/>
              <a:t>Only 1 person can be the Technical Contact</a:t>
            </a:r>
          </a:p>
          <a:p>
            <a:pPr marL="742950" lvl="1" indent="-285750">
              <a:lnSpc>
                <a:spcPct val="150000"/>
              </a:lnSpc>
              <a:spcBef>
                <a:spcPts val="0"/>
              </a:spcBef>
            </a:pPr>
            <a:r>
              <a:rPr lang="en-NZ" dirty="0"/>
              <a:t>They are responsible for storing the API Credentials securely and will have full rights for reading and writing to ORCID records</a:t>
            </a:r>
          </a:p>
          <a:p>
            <a:pPr marL="742950" lvl="1" indent="-285750">
              <a:lnSpc>
                <a:spcPct val="150000"/>
              </a:lnSpc>
              <a:spcBef>
                <a:spcPts val="0"/>
              </a:spcBef>
            </a:pPr>
            <a:r>
              <a:rPr lang="en-NZ" dirty="0"/>
              <a:t>I can provide access to any new Technical Contacts</a:t>
            </a:r>
          </a:p>
          <a:p>
            <a:pPr marL="285750" indent="-285750">
              <a:lnSpc>
                <a:spcPct val="150000"/>
              </a:lnSpc>
            </a:pPr>
            <a:r>
              <a:rPr lang="en-NZ" b="1" u="sng" dirty="0"/>
              <a:t>2) Administrators</a:t>
            </a:r>
          </a:p>
          <a:p>
            <a:pPr marL="742950" lvl="1" indent="-285750">
              <a:lnSpc>
                <a:spcPct val="150000"/>
              </a:lnSpc>
              <a:spcBef>
                <a:spcPts val="0"/>
              </a:spcBef>
            </a:pPr>
            <a:r>
              <a:rPr lang="en-NZ" dirty="0"/>
              <a:t>There is no limit to how many staff can be Admins</a:t>
            </a:r>
          </a:p>
          <a:p>
            <a:pPr marL="742950" lvl="1" indent="-285750">
              <a:lnSpc>
                <a:spcPct val="150000"/>
              </a:lnSpc>
              <a:spcBef>
                <a:spcPts val="0"/>
              </a:spcBef>
            </a:pPr>
            <a:r>
              <a:rPr lang="en-NZ" dirty="0"/>
              <a:t>An Admin has all the same access for reading and writing to staff ORCID records but does not have access to the API credentials</a:t>
            </a:r>
          </a:p>
          <a:p>
            <a:pPr marL="0" indent="0">
              <a:lnSpc>
                <a:spcPct val="150000"/>
              </a:lnSpc>
              <a:buNone/>
            </a:pPr>
            <a:endParaRPr sz="1700" dirty="0"/>
          </a:p>
        </p:txBody>
      </p:sp>
    </p:spTree>
    <p:extLst>
      <p:ext uri="{BB962C8B-B14F-4D97-AF65-F5344CB8AC3E}">
        <p14:creationId xmlns:p14="http://schemas.microsoft.com/office/powerpoint/2010/main" val="389018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150795" y="221107"/>
            <a:ext cx="9039567" cy="5082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kumimoji="0" lang="en-NZ" sz="3200" b="1" i="0" u="none" strike="noStrike" kern="0" cap="none" spc="0" normalizeH="0" baseline="0" noProof="0" dirty="0">
                <a:ln>
                  <a:noFill/>
                </a:ln>
                <a:solidFill>
                  <a:srgbClr val="003449"/>
                </a:solidFill>
                <a:effectLst/>
                <a:uLnTx/>
                <a:uFillTx/>
                <a:latin typeface="Open Sans"/>
                <a:ea typeface="Open Sans"/>
                <a:cs typeface="Open Sans"/>
                <a:sym typeface="Open Sans"/>
              </a:rPr>
              <a:t>Members Onboar</a:t>
            </a:r>
            <a:r>
              <a:rPr lang="en-NZ" sz="3200" dirty="0" err="1"/>
              <a:t>ded</a:t>
            </a:r>
            <a:r>
              <a:rPr lang="en-NZ" sz="3200" dirty="0"/>
              <a:t> to the Production Hub</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103730" y="836906"/>
            <a:ext cx="8842409" cy="3573730"/>
          </a:xfrm>
          <a:prstGeom prst="rect">
            <a:avLst/>
          </a:prstGeom>
        </p:spPr>
        <p:txBody>
          <a:bodyPr spcFirstLastPara="1" wrap="square" lIns="91425" tIns="91425" rIns="91425" bIns="91425" numCol="3" anchor="t" anchorCtr="0">
            <a:noAutofit/>
          </a:bodyPr>
          <a:lstStyle/>
          <a:p>
            <a:pPr marL="285750" indent="-285750">
              <a:lnSpc>
                <a:spcPct val="100000"/>
              </a:lnSpc>
            </a:pPr>
            <a:r>
              <a:rPr lang="en-NZ" sz="1600" dirty="0"/>
              <a:t>Whitireia &amp; </a:t>
            </a:r>
            <a:r>
              <a:rPr lang="en-NZ" sz="1600" dirty="0" err="1"/>
              <a:t>Weltec</a:t>
            </a:r>
            <a:endParaRPr lang="en-NZ" sz="1600" dirty="0"/>
          </a:p>
          <a:p>
            <a:pPr marL="285750" indent="-285750">
              <a:lnSpc>
                <a:spcPct val="100000"/>
              </a:lnSpc>
            </a:pPr>
            <a:r>
              <a:rPr lang="en-NZ" sz="1600" dirty="0"/>
              <a:t>Auckland Museum</a:t>
            </a:r>
          </a:p>
          <a:p>
            <a:pPr marL="285750" indent="-285750">
              <a:lnSpc>
                <a:spcPct val="100000"/>
              </a:lnSpc>
            </a:pPr>
            <a:r>
              <a:rPr lang="en-NZ" sz="1600" dirty="0"/>
              <a:t>MBIE</a:t>
            </a:r>
          </a:p>
          <a:p>
            <a:pPr marL="285750" indent="-285750">
              <a:lnSpc>
                <a:spcPct val="100000"/>
              </a:lnSpc>
            </a:pPr>
            <a:r>
              <a:rPr lang="en-NZ" sz="1600" dirty="0"/>
              <a:t>Te Whatu Ora</a:t>
            </a:r>
          </a:p>
          <a:p>
            <a:pPr marL="285750" indent="-285750">
              <a:lnSpc>
                <a:spcPct val="100000"/>
              </a:lnSpc>
            </a:pPr>
            <a:r>
              <a:rPr lang="en-NZ" sz="1600" dirty="0"/>
              <a:t>Eastern Institute of Technology</a:t>
            </a:r>
          </a:p>
          <a:p>
            <a:pPr marL="285750" indent="-285750">
              <a:lnSpc>
                <a:spcPct val="100000"/>
              </a:lnSpc>
            </a:pPr>
            <a:r>
              <a:rPr lang="en-NZ" sz="1600" dirty="0"/>
              <a:t>GNS</a:t>
            </a:r>
          </a:p>
          <a:p>
            <a:pPr marL="285750" indent="-285750">
              <a:lnSpc>
                <a:spcPct val="100000"/>
              </a:lnSpc>
            </a:pPr>
            <a:r>
              <a:rPr lang="en-NZ" sz="1600" dirty="0"/>
              <a:t>BRANZ</a:t>
            </a:r>
          </a:p>
          <a:p>
            <a:pPr marL="285750" indent="-285750">
              <a:lnSpc>
                <a:spcPct val="100000"/>
              </a:lnSpc>
            </a:pPr>
            <a:r>
              <a:rPr lang="en-NZ" sz="1600" dirty="0"/>
              <a:t>Unitec Institute of Technology</a:t>
            </a:r>
          </a:p>
          <a:p>
            <a:pPr marL="285750" indent="-285750">
              <a:lnSpc>
                <a:spcPct val="100000"/>
              </a:lnSpc>
            </a:pPr>
            <a:r>
              <a:rPr lang="en-NZ" sz="1600" dirty="0"/>
              <a:t>Manaaki Whenua</a:t>
            </a:r>
          </a:p>
          <a:p>
            <a:pPr marL="285750" indent="-285750">
              <a:lnSpc>
                <a:spcPct val="100000"/>
              </a:lnSpc>
            </a:pPr>
            <a:r>
              <a:rPr lang="en-NZ" sz="1600" dirty="0"/>
              <a:t>Malaghan Institute of Medical Research</a:t>
            </a:r>
          </a:p>
          <a:p>
            <a:pPr marL="285750" indent="-285750">
              <a:lnSpc>
                <a:spcPct val="100000"/>
              </a:lnSpc>
            </a:pPr>
            <a:r>
              <a:rPr lang="en-NZ" sz="1600" dirty="0"/>
              <a:t>Otago Polytechnic</a:t>
            </a:r>
          </a:p>
          <a:p>
            <a:pPr marL="285750" indent="-285750">
              <a:lnSpc>
                <a:spcPct val="100000"/>
              </a:lnSpc>
            </a:pPr>
            <a:r>
              <a:rPr lang="en-NZ" sz="1600" dirty="0"/>
              <a:t>Lincoln </a:t>
            </a:r>
            <a:r>
              <a:rPr lang="en-NZ" sz="1600" dirty="0" err="1"/>
              <a:t>Agritech</a:t>
            </a:r>
            <a:endParaRPr lang="en-NZ" sz="1600" dirty="0"/>
          </a:p>
          <a:p>
            <a:pPr marL="285750" indent="-285750">
              <a:lnSpc>
                <a:spcPct val="100000"/>
              </a:lnSpc>
            </a:pPr>
            <a:r>
              <a:rPr lang="en-NZ" sz="1600" dirty="0"/>
              <a:t>Scion</a:t>
            </a:r>
          </a:p>
          <a:p>
            <a:pPr marL="285750" indent="-285750">
              <a:lnSpc>
                <a:spcPct val="100000"/>
              </a:lnSpc>
            </a:pPr>
            <a:r>
              <a:rPr lang="en-NZ" sz="1600" dirty="0"/>
              <a:t>Motu Economic &amp; Public Policy Research Trust</a:t>
            </a:r>
          </a:p>
          <a:p>
            <a:pPr marL="285750" indent="-285750">
              <a:lnSpc>
                <a:spcPct val="100000"/>
              </a:lnSpc>
            </a:pPr>
            <a:r>
              <a:rPr lang="en-NZ" sz="1600" dirty="0"/>
              <a:t>MRINZ</a:t>
            </a:r>
          </a:p>
          <a:p>
            <a:pPr marL="285750" indent="-285750">
              <a:lnSpc>
                <a:spcPct val="100000"/>
              </a:lnSpc>
            </a:pPr>
            <a:r>
              <a:rPr lang="en-NZ" sz="1600" dirty="0"/>
              <a:t>Lincoln University</a:t>
            </a:r>
          </a:p>
          <a:p>
            <a:pPr marL="285750" indent="-285750">
              <a:lnSpc>
                <a:spcPct val="100000"/>
              </a:lnSpc>
            </a:pPr>
            <a:r>
              <a:rPr lang="en-NZ" sz="1600" dirty="0"/>
              <a:t>AgResearch</a:t>
            </a:r>
          </a:p>
          <a:p>
            <a:pPr marL="285750" indent="-285750">
              <a:lnSpc>
                <a:spcPct val="100000"/>
              </a:lnSpc>
            </a:pPr>
            <a:r>
              <a:rPr lang="en-NZ" sz="1600" dirty="0"/>
              <a:t>Massey University</a:t>
            </a:r>
          </a:p>
          <a:p>
            <a:pPr marL="285750" indent="-285750">
              <a:lnSpc>
                <a:spcPct val="100000"/>
              </a:lnSpc>
            </a:pPr>
            <a:r>
              <a:rPr lang="en-NZ" sz="1600" dirty="0"/>
              <a:t>The University of Auckland</a:t>
            </a:r>
          </a:p>
          <a:p>
            <a:pPr marL="285750" indent="-285750">
              <a:lnSpc>
                <a:spcPct val="100000"/>
              </a:lnSpc>
            </a:pPr>
            <a:r>
              <a:rPr lang="en-NZ" sz="1600" dirty="0"/>
              <a:t>Royal Society Te Apārangi</a:t>
            </a:r>
          </a:p>
          <a:p>
            <a:pPr marL="285750" indent="-285750">
              <a:lnSpc>
                <a:spcPct val="100000"/>
              </a:lnSpc>
            </a:pPr>
            <a:r>
              <a:rPr lang="en-NZ" sz="1600" dirty="0"/>
              <a:t>Ara Institute of Technology</a:t>
            </a:r>
          </a:p>
          <a:p>
            <a:pPr marL="285750" indent="-285750">
              <a:lnSpc>
                <a:spcPct val="100000"/>
              </a:lnSpc>
            </a:pPr>
            <a:r>
              <a:rPr lang="en-NZ" sz="1600" dirty="0"/>
              <a:t>University of Otago</a:t>
            </a:r>
          </a:p>
          <a:p>
            <a:pPr marL="285750" indent="-285750">
              <a:lnSpc>
                <a:spcPct val="100000"/>
              </a:lnSpc>
            </a:pPr>
            <a:r>
              <a:rPr lang="en-NZ" sz="1600" dirty="0"/>
              <a:t>ESR</a:t>
            </a:r>
          </a:p>
          <a:p>
            <a:pPr marL="285750" indent="-285750">
              <a:lnSpc>
                <a:spcPct val="100000"/>
              </a:lnSpc>
            </a:pPr>
            <a:r>
              <a:rPr lang="en-NZ" sz="1600" dirty="0"/>
              <a:t>Plant and Food Research</a:t>
            </a:r>
          </a:p>
          <a:p>
            <a:pPr marL="285750" indent="-285750">
              <a:lnSpc>
                <a:spcPct val="100000"/>
              </a:lnSpc>
            </a:pPr>
            <a:r>
              <a:rPr lang="en-NZ" sz="1600" dirty="0"/>
              <a:t>Victoria University of Wellington</a:t>
            </a:r>
          </a:p>
          <a:p>
            <a:pPr marL="285750" indent="-285750">
              <a:lnSpc>
                <a:spcPct val="100000"/>
              </a:lnSpc>
            </a:pPr>
            <a:r>
              <a:rPr lang="en-NZ" sz="1600" dirty="0"/>
              <a:t>University of Canterbury</a:t>
            </a:r>
          </a:p>
          <a:p>
            <a:pPr marL="285750" indent="-285750">
              <a:lnSpc>
                <a:spcPct val="100000"/>
              </a:lnSpc>
            </a:pPr>
            <a:r>
              <a:rPr lang="en-NZ" sz="1600" dirty="0"/>
              <a:t>NIWA</a:t>
            </a:r>
          </a:p>
          <a:p>
            <a:pPr marL="285750" indent="-285750">
              <a:lnSpc>
                <a:spcPct val="100000"/>
              </a:lnSpc>
            </a:pPr>
            <a:r>
              <a:rPr lang="en-NZ" sz="1600" dirty="0"/>
              <a:t>Auckland University of Technology</a:t>
            </a:r>
          </a:p>
          <a:p>
            <a:pPr marL="0" indent="0">
              <a:lnSpc>
                <a:spcPct val="150000"/>
              </a:lnSpc>
              <a:buNone/>
            </a:pPr>
            <a:endParaRPr sz="1700" dirty="0"/>
          </a:p>
        </p:txBody>
      </p:sp>
      <p:sp>
        <p:nvSpPr>
          <p:cNvPr id="3" name="Google Shape;51;p12">
            <a:extLst>
              <a:ext uri="{FF2B5EF4-FFF2-40B4-BE49-F238E27FC236}">
                <a16:creationId xmlns:a16="http://schemas.microsoft.com/office/drawing/2014/main" id="{19E506A3-2043-9CD9-13BD-C605BC750CB0}"/>
              </a:ext>
            </a:extLst>
          </p:cNvPr>
          <p:cNvSpPr txBox="1">
            <a:spLocks/>
          </p:cNvSpPr>
          <p:nvPr/>
        </p:nvSpPr>
        <p:spPr>
          <a:xfrm>
            <a:off x="6084796" y="3071706"/>
            <a:ext cx="3059204" cy="1137224"/>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1pPr>
            <a:lvl2pPr marL="914400" marR="0" lvl="1" indent="-317500" algn="l" rtl="0">
              <a:lnSpc>
                <a:spcPct val="115000"/>
              </a:lnSpc>
              <a:spcBef>
                <a:spcPts val="100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2pPr>
            <a:lvl3pPr marL="1371600" marR="0" lvl="2" indent="-317500" algn="l" rtl="0">
              <a:lnSpc>
                <a:spcPct val="115000"/>
              </a:lnSpc>
              <a:spcBef>
                <a:spcPts val="100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3pPr>
            <a:lvl4pPr marL="1828800" marR="0" lvl="3" indent="-317500" algn="l" rtl="0">
              <a:lnSpc>
                <a:spcPct val="115000"/>
              </a:lnSpc>
              <a:spcBef>
                <a:spcPts val="100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4pPr>
            <a:lvl5pPr marL="2286000" marR="0" lvl="4" indent="-317500" algn="l" rtl="0">
              <a:lnSpc>
                <a:spcPct val="115000"/>
              </a:lnSpc>
              <a:spcBef>
                <a:spcPts val="100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5pPr>
            <a:lvl6pPr marL="2743200" marR="0" lvl="5" indent="-317500" algn="l" rtl="0">
              <a:lnSpc>
                <a:spcPct val="115000"/>
              </a:lnSpc>
              <a:spcBef>
                <a:spcPts val="100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6pPr>
            <a:lvl7pPr marL="3200400" marR="0" lvl="6" indent="-317500" algn="l" rtl="0">
              <a:lnSpc>
                <a:spcPct val="115000"/>
              </a:lnSpc>
              <a:spcBef>
                <a:spcPts val="100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7pPr>
            <a:lvl8pPr marL="3657600" marR="0" lvl="7" indent="-317500" algn="l" rtl="0">
              <a:lnSpc>
                <a:spcPct val="115000"/>
              </a:lnSpc>
              <a:spcBef>
                <a:spcPts val="100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8pPr>
            <a:lvl9pPr marL="4114800" marR="0" lvl="8" indent="-317500" algn="l" rtl="0">
              <a:lnSpc>
                <a:spcPct val="115000"/>
              </a:lnSpc>
              <a:spcBef>
                <a:spcPts val="1000"/>
              </a:spcBef>
              <a:spcAft>
                <a:spcPts val="100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9pPr>
          </a:lstStyle>
          <a:p>
            <a:pPr marL="0" indent="0">
              <a:lnSpc>
                <a:spcPct val="100000"/>
              </a:lnSpc>
              <a:buNone/>
            </a:pPr>
            <a:r>
              <a:rPr lang="en-NZ" sz="1600" b="1" u="sng" dirty="0"/>
              <a:t>Onboarded to the Test Hub</a:t>
            </a:r>
          </a:p>
          <a:p>
            <a:pPr marL="285750" indent="-285750">
              <a:lnSpc>
                <a:spcPct val="100000"/>
              </a:lnSpc>
            </a:pPr>
            <a:r>
              <a:rPr lang="en-NZ" sz="1600" dirty="0"/>
              <a:t>LASRA</a:t>
            </a:r>
          </a:p>
          <a:p>
            <a:pPr marL="285750" indent="-285750">
              <a:lnSpc>
                <a:spcPct val="100000"/>
              </a:lnSpc>
            </a:pPr>
            <a:r>
              <a:rPr lang="en-NZ" sz="1600" dirty="0"/>
              <a:t>The University of Waikato</a:t>
            </a:r>
          </a:p>
          <a:p>
            <a:pPr marL="285750" indent="-285750">
              <a:lnSpc>
                <a:spcPct val="100000"/>
              </a:lnSpc>
            </a:pPr>
            <a:r>
              <a:rPr lang="en-NZ" sz="1600" dirty="0"/>
              <a:t>Moana Connect</a:t>
            </a:r>
          </a:p>
          <a:p>
            <a:pPr marL="285750" indent="-285750">
              <a:lnSpc>
                <a:spcPct val="100000"/>
              </a:lnSpc>
            </a:pPr>
            <a:r>
              <a:rPr lang="en-NZ" sz="1600" dirty="0"/>
              <a:t>FERNZ</a:t>
            </a:r>
          </a:p>
          <a:p>
            <a:pPr marL="0" indent="0">
              <a:lnSpc>
                <a:spcPct val="150000"/>
              </a:lnSpc>
              <a:buFont typeface="Open Sans"/>
              <a:buNone/>
            </a:pPr>
            <a:endParaRPr lang="en-NZ" sz="1700" dirty="0"/>
          </a:p>
        </p:txBody>
      </p:sp>
    </p:spTree>
    <p:extLst>
      <p:ext uri="{BB962C8B-B14F-4D97-AF65-F5344CB8AC3E}">
        <p14:creationId xmlns:p14="http://schemas.microsoft.com/office/powerpoint/2010/main" val="14195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528014" y="200937"/>
            <a:ext cx="6329985" cy="5082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kumimoji="0" lang="en-NZ" sz="3200" b="1" i="0" u="none" strike="noStrike" kern="0" cap="none" spc="0" normalizeH="0" baseline="0" noProof="0" dirty="0">
                <a:ln>
                  <a:noFill/>
                </a:ln>
                <a:solidFill>
                  <a:srgbClr val="003449"/>
                </a:solidFill>
                <a:effectLst/>
                <a:uLnTx/>
                <a:uFillTx/>
                <a:latin typeface="Open Sans"/>
                <a:ea typeface="Open Sans"/>
                <a:cs typeface="Open Sans"/>
                <a:sym typeface="Open Sans"/>
              </a:rPr>
              <a:t>Applying for API Credentials</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214185" y="709159"/>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NZ" sz="1600" dirty="0"/>
              <a:t>In order to register a client application (e.g. NZ ORCID Hub) you need to apply for and utilise API credentials</a:t>
            </a:r>
          </a:p>
          <a:p>
            <a:pPr marL="285750" indent="-285750">
              <a:lnSpc>
                <a:spcPct val="150000"/>
              </a:lnSpc>
            </a:pPr>
            <a:r>
              <a:rPr lang="en-NZ" sz="1600" dirty="0"/>
              <a:t>For Production Hub Member API Credentials, visit</a:t>
            </a:r>
            <a:r>
              <a:rPr lang="en-NZ" sz="1600" dirty="0">
                <a:solidFill>
                  <a:srgbClr val="0070C0"/>
                </a:solidFill>
              </a:rPr>
              <a:t> </a:t>
            </a:r>
            <a:r>
              <a:rPr lang="en-NZ" sz="1600" u="sng" dirty="0">
                <a:solidFill>
                  <a:srgbClr val="0070C0"/>
                </a:solidFill>
              </a:rPr>
              <a:t>https://info.orcid.org/register-a-client-application-production-member-api/</a:t>
            </a:r>
          </a:p>
          <a:p>
            <a:pPr marL="285750" indent="-285750">
              <a:lnSpc>
                <a:spcPct val="150000"/>
              </a:lnSpc>
            </a:pPr>
            <a:endParaRPr lang="en-NZ" sz="1600" dirty="0"/>
          </a:p>
          <a:p>
            <a:pPr marL="285750" indent="-285750">
              <a:lnSpc>
                <a:spcPct val="150000"/>
              </a:lnSpc>
            </a:pPr>
            <a:r>
              <a:rPr lang="en-NZ" sz="1600" dirty="0"/>
              <a:t>Use the API Credentials support document on our website for help completing the API credentials application form</a:t>
            </a:r>
          </a:p>
          <a:p>
            <a:pPr marL="0" indent="0">
              <a:lnSpc>
                <a:spcPct val="150000"/>
              </a:lnSpc>
              <a:buNone/>
            </a:pPr>
            <a:endParaRPr sz="1700" dirty="0"/>
          </a:p>
        </p:txBody>
      </p:sp>
    </p:spTree>
    <p:extLst>
      <p:ext uri="{BB962C8B-B14F-4D97-AF65-F5344CB8AC3E}">
        <p14:creationId xmlns:p14="http://schemas.microsoft.com/office/powerpoint/2010/main" val="132181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548185" y="103324"/>
            <a:ext cx="6329985" cy="5082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kumimoji="0" lang="en-NZ" sz="3200" b="1" i="0" u="none" strike="noStrike" kern="0" cap="none" spc="0" normalizeH="0" baseline="0" noProof="0" dirty="0">
                <a:ln>
                  <a:noFill/>
                </a:ln>
                <a:solidFill>
                  <a:srgbClr val="003449"/>
                </a:solidFill>
                <a:effectLst/>
                <a:uLnTx/>
                <a:uFillTx/>
                <a:latin typeface="Open Sans"/>
                <a:ea typeface="Open Sans"/>
                <a:cs typeface="Open Sans"/>
                <a:sym typeface="Open Sans"/>
              </a:rPr>
              <a:t>Applying for API Credentials</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pic>
        <p:nvPicPr>
          <p:cNvPr id="7" name="Picture 6">
            <a:extLst>
              <a:ext uri="{FF2B5EF4-FFF2-40B4-BE49-F238E27FC236}">
                <a16:creationId xmlns:a16="http://schemas.microsoft.com/office/drawing/2014/main" id="{623799F9-4488-6C70-A09B-83D07D719573}"/>
              </a:ext>
            </a:extLst>
          </p:cNvPr>
          <p:cNvPicPr>
            <a:picLocks noChangeAspect="1"/>
          </p:cNvPicPr>
          <p:nvPr/>
        </p:nvPicPr>
        <p:blipFill>
          <a:blip r:embed="rId3"/>
          <a:stretch>
            <a:fillRect/>
          </a:stretch>
        </p:blipFill>
        <p:spPr>
          <a:xfrm>
            <a:off x="174063" y="699074"/>
            <a:ext cx="3164992" cy="3832880"/>
          </a:xfrm>
          <a:prstGeom prst="rect">
            <a:avLst/>
          </a:prstGeom>
          <a:ln>
            <a:solidFill>
              <a:schemeClr val="tx1"/>
            </a:solidFill>
          </a:ln>
        </p:spPr>
      </p:pic>
      <p:pic>
        <p:nvPicPr>
          <p:cNvPr id="9" name="Picture 8">
            <a:extLst>
              <a:ext uri="{FF2B5EF4-FFF2-40B4-BE49-F238E27FC236}">
                <a16:creationId xmlns:a16="http://schemas.microsoft.com/office/drawing/2014/main" id="{D2411E13-191F-A002-21E0-6769C9103B25}"/>
              </a:ext>
            </a:extLst>
          </p:cNvPr>
          <p:cNvPicPr>
            <a:picLocks noChangeAspect="1"/>
          </p:cNvPicPr>
          <p:nvPr/>
        </p:nvPicPr>
        <p:blipFill>
          <a:blip r:embed="rId4"/>
          <a:stretch>
            <a:fillRect/>
          </a:stretch>
        </p:blipFill>
        <p:spPr>
          <a:xfrm>
            <a:off x="3490557" y="709159"/>
            <a:ext cx="3099243" cy="3832880"/>
          </a:xfrm>
          <a:prstGeom prst="rect">
            <a:avLst/>
          </a:prstGeom>
          <a:ln>
            <a:solidFill>
              <a:schemeClr val="tx1"/>
            </a:solidFill>
          </a:ln>
        </p:spPr>
      </p:pic>
      <p:pic>
        <p:nvPicPr>
          <p:cNvPr id="11" name="Picture 10">
            <a:extLst>
              <a:ext uri="{FF2B5EF4-FFF2-40B4-BE49-F238E27FC236}">
                <a16:creationId xmlns:a16="http://schemas.microsoft.com/office/drawing/2014/main" id="{4BEFC846-F845-A82C-44F7-642D627D86FE}"/>
              </a:ext>
            </a:extLst>
          </p:cNvPr>
          <p:cNvPicPr>
            <a:picLocks noChangeAspect="1"/>
          </p:cNvPicPr>
          <p:nvPr/>
        </p:nvPicPr>
        <p:blipFill>
          <a:blip r:embed="rId5"/>
          <a:stretch>
            <a:fillRect/>
          </a:stretch>
        </p:blipFill>
        <p:spPr>
          <a:xfrm>
            <a:off x="6741302" y="1863179"/>
            <a:ext cx="2345331" cy="1524840"/>
          </a:xfrm>
          <a:prstGeom prst="rect">
            <a:avLst/>
          </a:prstGeom>
          <a:ln>
            <a:solidFill>
              <a:schemeClr val="tx1"/>
            </a:solidFill>
          </a:ln>
        </p:spPr>
      </p:pic>
    </p:spTree>
    <p:extLst>
      <p:ext uri="{BB962C8B-B14F-4D97-AF65-F5344CB8AC3E}">
        <p14:creationId xmlns:p14="http://schemas.microsoft.com/office/powerpoint/2010/main" val="2263368035"/>
      </p:ext>
    </p:extLst>
  </p:cSld>
  <p:clrMapOvr>
    <a:masterClrMapping/>
  </p:clrMapOvr>
</p:sld>
</file>

<file path=ppt/theme/theme1.xml><?xml version="1.0" encoding="utf-8"?>
<a:theme xmlns:a="http://schemas.openxmlformats.org/drawingml/2006/main" name="ORCID">
  <a:themeElements>
    <a:clrScheme name="Simple Light">
      <a:dk1>
        <a:srgbClr val="212121"/>
      </a:dk1>
      <a:lt1>
        <a:srgbClr val="FAFAFA"/>
      </a:lt1>
      <a:dk2>
        <a:srgbClr val="616161"/>
      </a:dk2>
      <a:lt2>
        <a:srgbClr val="EEEEEE"/>
      </a:lt2>
      <a:accent1>
        <a:srgbClr val="447405"/>
      </a:accent1>
      <a:accent2>
        <a:srgbClr val="003449"/>
      </a:accent2>
      <a:accent3>
        <a:srgbClr val="91548B"/>
      </a:accent3>
      <a:accent4>
        <a:srgbClr val="B71C1C"/>
      </a:accent4>
      <a:accent5>
        <a:srgbClr val="FF6400"/>
      </a:accent5>
      <a:accent6>
        <a:srgbClr val="D7B242"/>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22947</TotalTime>
  <Words>1701</Words>
  <Application>Microsoft Office PowerPoint</Application>
  <PresentationFormat>On-screen Show (16:9)</PresentationFormat>
  <Paragraphs>176</Paragraphs>
  <Slides>28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Open Sans</vt:lpstr>
      <vt:lpstr>Arial</vt:lpstr>
      <vt:lpstr>Courier New</vt:lpstr>
      <vt:lpstr>ORCID</vt:lpstr>
      <vt:lpstr>Using the NZ ORCID Hub</vt:lpstr>
      <vt:lpstr>ORCID – The Three Main Services</vt:lpstr>
      <vt:lpstr>Why write to staff ORCID records?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NZ ORCID Hub</vt:lpstr>
      <vt:lpstr>PowerPoint Presentation</vt:lpstr>
      <vt:lpstr>PowerPoint Presentation</vt:lpstr>
      <vt:lpstr>PowerPoint Presentation</vt:lpstr>
      <vt:lpstr>PowerPoint Presentation</vt:lpstr>
      <vt:lpstr>PowerPoint Presentation</vt:lpstr>
      <vt:lpstr>NZ ORCID Hub</vt:lpstr>
      <vt:lpstr>PowerPoint Presentation</vt:lpstr>
      <vt:lpstr>PowerPoint Presentation</vt:lpstr>
      <vt:lpstr>PowerPoint Presentation</vt:lpstr>
      <vt:lpstr>PowerPoint Presentation</vt:lpstr>
      <vt:lpstr>An example record</vt:lpstr>
      <vt:lpstr>Otago Polytechnic have also written other work types to records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Zealand ORCID Consortium  Q&amp;A</dc:title>
  <dc:creator>Alex Freemantle</dc:creator>
  <cp:lastModifiedBy>Alex Freemantle</cp:lastModifiedBy>
  <cp:revision>66</cp:revision>
  <dcterms:modified xsi:type="dcterms:W3CDTF">2024-03-12T20:40:27Z</dcterms:modified>
</cp:coreProperties>
</file>